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718" r:id="rId3"/>
    <p:sldId id="724" r:id="rId4"/>
    <p:sldId id="714" r:id="rId5"/>
    <p:sldId id="722" r:id="rId6"/>
    <p:sldId id="775" r:id="rId7"/>
    <p:sldId id="765" r:id="rId8"/>
    <p:sldId id="702" r:id="rId9"/>
    <p:sldId id="776" r:id="rId10"/>
    <p:sldId id="767" r:id="rId11"/>
    <p:sldId id="704" r:id="rId12"/>
    <p:sldId id="618" r:id="rId13"/>
    <p:sldId id="784" r:id="rId14"/>
    <p:sldId id="786" r:id="rId15"/>
    <p:sldId id="793" r:id="rId16"/>
    <p:sldId id="772" r:id="rId17"/>
    <p:sldId id="773" r:id="rId18"/>
    <p:sldId id="791" r:id="rId19"/>
    <p:sldId id="777" r:id="rId20"/>
    <p:sldId id="701" r:id="rId21"/>
    <p:sldId id="794" r:id="rId22"/>
    <p:sldId id="769" r:id="rId23"/>
    <p:sldId id="787" r:id="rId24"/>
    <p:sldId id="328" r:id="rId25"/>
    <p:sldId id="405" r:id="rId26"/>
    <p:sldId id="404" r:id="rId27"/>
    <p:sldId id="653" r:id="rId28"/>
    <p:sldId id="790" r:id="rId29"/>
    <p:sldId id="785" r:id="rId30"/>
    <p:sldId id="655" r:id="rId31"/>
    <p:sldId id="778" r:id="rId32"/>
    <p:sldId id="792" r:id="rId33"/>
    <p:sldId id="755" r:id="rId34"/>
    <p:sldId id="756" r:id="rId35"/>
    <p:sldId id="757" r:id="rId36"/>
    <p:sldId id="403" r:id="rId37"/>
  </p:sldIdLst>
  <p:sldSz cx="9144000" cy="6858000" type="screen4x3"/>
  <p:notesSz cx="9372600" cy="70866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80" d="100"/>
          <a:sy n="80" d="100"/>
        </p:scale>
        <p:origin x="-17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D06C2-B3F3-4A2E-94C9-0BD22C14D56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DC9A97E-E2BC-40A5-B085-88EE261C6895}">
      <dgm:prSet phldrT="[Texto]"/>
      <dgm:spPr/>
      <dgm:t>
        <a:bodyPr/>
        <a:lstStyle/>
        <a:p>
          <a:r>
            <a:rPr lang="es-CO" dirty="0" smtClean="0"/>
            <a:t>Servicios</a:t>
          </a:r>
          <a:endParaRPr lang="es-CO" dirty="0"/>
        </a:p>
      </dgm:t>
    </dgm:pt>
    <dgm:pt modelId="{E3B7C476-38CC-4B2A-A99F-5A7E63EC9582}" type="parTrans" cxnId="{1D7D21E9-F2CB-4A1D-9A49-C3B009E3246D}">
      <dgm:prSet/>
      <dgm:spPr/>
      <dgm:t>
        <a:bodyPr/>
        <a:lstStyle/>
        <a:p>
          <a:endParaRPr lang="es-CO"/>
        </a:p>
      </dgm:t>
    </dgm:pt>
    <dgm:pt modelId="{E1B1010B-726A-48EA-BB2E-3BE59E86713B}" type="sibTrans" cxnId="{1D7D21E9-F2CB-4A1D-9A49-C3B009E3246D}">
      <dgm:prSet/>
      <dgm:spPr/>
      <dgm:t>
        <a:bodyPr/>
        <a:lstStyle/>
        <a:p>
          <a:endParaRPr lang="es-CO"/>
        </a:p>
      </dgm:t>
    </dgm:pt>
    <dgm:pt modelId="{0534955D-94F4-47C5-84B3-CA23DB2C1BDE}">
      <dgm:prSet phldrT="[Texto]"/>
      <dgm:spPr/>
      <dgm:t>
        <a:bodyPr/>
        <a:lstStyle/>
        <a:p>
          <a:r>
            <a:rPr lang="es-CO" dirty="0" smtClean="0"/>
            <a:t>Plataforma</a:t>
          </a:r>
        </a:p>
      </dgm:t>
    </dgm:pt>
    <dgm:pt modelId="{AFBC133D-9A06-4B2D-A0E6-464071F9A92D}" type="parTrans" cxnId="{A4B5064F-33DC-482D-BEFF-CD337ADDB850}">
      <dgm:prSet/>
      <dgm:spPr/>
      <dgm:t>
        <a:bodyPr/>
        <a:lstStyle/>
        <a:p>
          <a:endParaRPr lang="es-CO"/>
        </a:p>
      </dgm:t>
    </dgm:pt>
    <dgm:pt modelId="{C8A741FF-44A7-4F73-A9CC-99DE580C70FD}" type="sibTrans" cxnId="{A4B5064F-33DC-482D-BEFF-CD337ADDB850}">
      <dgm:prSet/>
      <dgm:spPr/>
      <dgm:t>
        <a:bodyPr/>
        <a:lstStyle/>
        <a:p>
          <a:endParaRPr lang="es-CO"/>
        </a:p>
      </dgm:t>
    </dgm:pt>
    <dgm:pt modelId="{F9223A06-B0BC-43CA-929C-FE299DE823B2}">
      <dgm:prSet phldrT="[Texto]"/>
      <dgm:spPr/>
      <dgm:t>
        <a:bodyPr/>
        <a:lstStyle/>
        <a:p>
          <a:r>
            <a:rPr lang="es-CO" dirty="0" smtClean="0"/>
            <a:t>Organización</a:t>
          </a:r>
        </a:p>
      </dgm:t>
    </dgm:pt>
    <dgm:pt modelId="{DF937486-8D1A-4CE2-8F75-5383B206E249}" type="parTrans" cxnId="{A1582E8F-C8B0-4003-B9B6-602C5600440C}">
      <dgm:prSet/>
      <dgm:spPr/>
      <dgm:t>
        <a:bodyPr/>
        <a:lstStyle/>
        <a:p>
          <a:endParaRPr lang="es-CO"/>
        </a:p>
      </dgm:t>
    </dgm:pt>
    <dgm:pt modelId="{1EC351FA-582A-4E45-8823-6460B3F6396B}" type="sibTrans" cxnId="{A1582E8F-C8B0-4003-B9B6-602C5600440C}">
      <dgm:prSet/>
      <dgm:spPr/>
      <dgm:t>
        <a:bodyPr/>
        <a:lstStyle/>
        <a:p>
          <a:endParaRPr lang="es-CO"/>
        </a:p>
      </dgm:t>
    </dgm:pt>
    <dgm:pt modelId="{DA2D3D6C-9DED-4804-A53B-63CC70FE7957}" type="pres">
      <dgm:prSet presAssocID="{A37D06C2-B3F3-4A2E-94C9-0BD22C14D5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CCAFF25-662C-478B-9A3C-D0BE3E37AF27}" type="pres">
      <dgm:prSet presAssocID="{6DC9A97E-E2BC-40A5-B085-88EE261C68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9F892F-1066-4616-A86C-2FCCCE28F612}" type="pres">
      <dgm:prSet presAssocID="{E1B1010B-726A-48EA-BB2E-3BE59E86713B}" presName="sibTrans" presStyleLbl="sibTrans2D1" presStyleIdx="0" presStyleCnt="3"/>
      <dgm:spPr/>
      <dgm:t>
        <a:bodyPr/>
        <a:lstStyle/>
        <a:p>
          <a:endParaRPr lang="es-CO"/>
        </a:p>
      </dgm:t>
    </dgm:pt>
    <dgm:pt modelId="{EA79D1EF-50D5-4A5B-99ED-958C3D13047C}" type="pres">
      <dgm:prSet presAssocID="{E1B1010B-726A-48EA-BB2E-3BE59E86713B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9982DC36-8CE0-4226-893D-D578BB580B5C}" type="pres">
      <dgm:prSet presAssocID="{0534955D-94F4-47C5-84B3-CA23DB2C1BDE}" presName="node" presStyleLbl="node1" presStyleIdx="1" presStyleCnt="3" custRadScaleRad="83352" custRadScaleInc="-5736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A2F74F-F33C-4958-AE9E-377B9269EE47}" type="pres">
      <dgm:prSet presAssocID="{C8A741FF-44A7-4F73-A9CC-99DE580C70FD}" presName="sibTrans" presStyleLbl="sibTrans2D1" presStyleIdx="1" presStyleCnt="3"/>
      <dgm:spPr/>
      <dgm:t>
        <a:bodyPr/>
        <a:lstStyle/>
        <a:p>
          <a:endParaRPr lang="es-CO"/>
        </a:p>
      </dgm:t>
    </dgm:pt>
    <dgm:pt modelId="{C308969B-B899-4133-AAE1-3B985DF8D690}" type="pres">
      <dgm:prSet presAssocID="{C8A741FF-44A7-4F73-A9CC-99DE580C70FD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BBA94DCE-02E6-4FEE-8EE6-E716C3E68378}" type="pres">
      <dgm:prSet presAssocID="{F9223A06-B0BC-43CA-929C-FE299DE823B2}" presName="node" presStyleLbl="node1" presStyleIdx="2" presStyleCnt="3" custRadScaleRad="75633" custRadScaleInc="5811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CEB20A4-50D7-4C2B-B304-D9FCB6834338}" type="pres">
      <dgm:prSet presAssocID="{1EC351FA-582A-4E45-8823-6460B3F6396B}" presName="sibTrans" presStyleLbl="sibTrans2D1" presStyleIdx="2" presStyleCnt="3"/>
      <dgm:spPr/>
      <dgm:t>
        <a:bodyPr/>
        <a:lstStyle/>
        <a:p>
          <a:endParaRPr lang="es-CO"/>
        </a:p>
      </dgm:t>
    </dgm:pt>
    <dgm:pt modelId="{BE557A48-81A1-4652-9F84-2A18F15917E2}" type="pres">
      <dgm:prSet presAssocID="{1EC351FA-582A-4E45-8823-6460B3F6396B}" presName="connectorText" presStyleLbl="sibTrans2D1" presStyleIdx="2" presStyleCnt="3"/>
      <dgm:spPr/>
      <dgm:t>
        <a:bodyPr/>
        <a:lstStyle/>
        <a:p>
          <a:endParaRPr lang="es-CO"/>
        </a:p>
      </dgm:t>
    </dgm:pt>
  </dgm:ptLst>
  <dgm:cxnLst>
    <dgm:cxn modelId="{59F290A0-FAB6-4D3A-9456-9010E9818FB7}" type="presOf" srcId="{E1B1010B-726A-48EA-BB2E-3BE59E86713B}" destId="{1D9F892F-1066-4616-A86C-2FCCCE28F612}" srcOrd="0" destOrd="0" presId="urn:microsoft.com/office/officeart/2005/8/layout/cycle7"/>
    <dgm:cxn modelId="{14D6BBD9-F93E-43FE-91AE-EE24299D8866}" type="presOf" srcId="{1EC351FA-582A-4E45-8823-6460B3F6396B}" destId="{BE557A48-81A1-4652-9F84-2A18F15917E2}" srcOrd="1" destOrd="0" presId="urn:microsoft.com/office/officeart/2005/8/layout/cycle7"/>
    <dgm:cxn modelId="{A4B5064F-33DC-482D-BEFF-CD337ADDB850}" srcId="{A37D06C2-B3F3-4A2E-94C9-0BD22C14D56F}" destId="{0534955D-94F4-47C5-84B3-CA23DB2C1BDE}" srcOrd="1" destOrd="0" parTransId="{AFBC133D-9A06-4B2D-A0E6-464071F9A92D}" sibTransId="{C8A741FF-44A7-4F73-A9CC-99DE580C70FD}"/>
    <dgm:cxn modelId="{50C8763B-79EA-4D71-B4B0-135F73E0B2B4}" type="presOf" srcId="{1EC351FA-582A-4E45-8823-6460B3F6396B}" destId="{2CEB20A4-50D7-4C2B-B304-D9FCB6834338}" srcOrd="0" destOrd="0" presId="urn:microsoft.com/office/officeart/2005/8/layout/cycle7"/>
    <dgm:cxn modelId="{17CDBEFB-A06E-4A19-A67E-BFF1919432E2}" type="presOf" srcId="{0534955D-94F4-47C5-84B3-CA23DB2C1BDE}" destId="{9982DC36-8CE0-4226-893D-D578BB580B5C}" srcOrd="0" destOrd="0" presId="urn:microsoft.com/office/officeart/2005/8/layout/cycle7"/>
    <dgm:cxn modelId="{9615C7B5-0E21-4DB5-9DD8-D64D87012BC6}" type="presOf" srcId="{F9223A06-B0BC-43CA-929C-FE299DE823B2}" destId="{BBA94DCE-02E6-4FEE-8EE6-E716C3E68378}" srcOrd="0" destOrd="0" presId="urn:microsoft.com/office/officeart/2005/8/layout/cycle7"/>
    <dgm:cxn modelId="{5E1E1302-D3D8-4E11-9C1C-9C575E27E90F}" type="presOf" srcId="{A37D06C2-B3F3-4A2E-94C9-0BD22C14D56F}" destId="{DA2D3D6C-9DED-4804-A53B-63CC70FE7957}" srcOrd="0" destOrd="0" presId="urn:microsoft.com/office/officeart/2005/8/layout/cycle7"/>
    <dgm:cxn modelId="{E5F72190-EDF2-4FB4-97DA-2373B7A510C1}" type="presOf" srcId="{C8A741FF-44A7-4F73-A9CC-99DE580C70FD}" destId="{56A2F74F-F33C-4958-AE9E-377B9269EE47}" srcOrd="0" destOrd="0" presId="urn:microsoft.com/office/officeart/2005/8/layout/cycle7"/>
    <dgm:cxn modelId="{308732DD-1CAC-4A87-AD15-2DDFC590ADB0}" type="presOf" srcId="{E1B1010B-726A-48EA-BB2E-3BE59E86713B}" destId="{EA79D1EF-50D5-4A5B-99ED-958C3D13047C}" srcOrd="1" destOrd="0" presId="urn:microsoft.com/office/officeart/2005/8/layout/cycle7"/>
    <dgm:cxn modelId="{20D20741-DD11-481E-A219-F555BCCA001B}" type="presOf" srcId="{6DC9A97E-E2BC-40A5-B085-88EE261C6895}" destId="{DCCAFF25-662C-478B-9A3C-D0BE3E37AF27}" srcOrd="0" destOrd="0" presId="urn:microsoft.com/office/officeart/2005/8/layout/cycle7"/>
    <dgm:cxn modelId="{C7C34F82-4A17-4C30-BAF4-77451ED19E41}" type="presOf" srcId="{C8A741FF-44A7-4F73-A9CC-99DE580C70FD}" destId="{C308969B-B899-4133-AAE1-3B985DF8D690}" srcOrd="1" destOrd="0" presId="urn:microsoft.com/office/officeart/2005/8/layout/cycle7"/>
    <dgm:cxn modelId="{A1582E8F-C8B0-4003-B9B6-602C5600440C}" srcId="{A37D06C2-B3F3-4A2E-94C9-0BD22C14D56F}" destId="{F9223A06-B0BC-43CA-929C-FE299DE823B2}" srcOrd="2" destOrd="0" parTransId="{DF937486-8D1A-4CE2-8F75-5383B206E249}" sibTransId="{1EC351FA-582A-4E45-8823-6460B3F6396B}"/>
    <dgm:cxn modelId="{1D7D21E9-F2CB-4A1D-9A49-C3B009E3246D}" srcId="{A37D06C2-B3F3-4A2E-94C9-0BD22C14D56F}" destId="{6DC9A97E-E2BC-40A5-B085-88EE261C6895}" srcOrd="0" destOrd="0" parTransId="{E3B7C476-38CC-4B2A-A99F-5A7E63EC9582}" sibTransId="{E1B1010B-726A-48EA-BB2E-3BE59E86713B}"/>
    <dgm:cxn modelId="{C03CE8C4-A21D-4969-BFE9-D1AEC717B629}" type="presParOf" srcId="{DA2D3D6C-9DED-4804-A53B-63CC70FE7957}" destId="{DCCAFF25-662C-478B-9A3C-D0BE3E37AF27}" srcOrd="0" destOrd="0" presId="urn:microsoft.com/office/officeart/2005/8/layout/cycle7"/>
    <dgm:cxn modelId="{7186C910-926B-4348-AC9C-F39FFDFF9C02}" type="presParOf" srcId="{DA2D3D6C-9DED-4804-A53B-63CC70FE7957}" destId="{1D9F892F-1066-4616-A86C-2FCCCE28F612}" srcOrd="1" destOrd="0" presId="urn:microsoft.com/office/officeart/2005/8/layout/cycle7"/>
    <dgm:cxn modelId="{445CC47E-1BFA-44BD-97E5-6D8EB203DA12}" type="presParOf" srcId="{1D9F892F-1066-4616-A86C-2FCCCE28F612}" destId="{EA79D1EF-50D5-4A5B-99ED-958C3D13047C}" srcOrd="0" destOrd="0" presId="urn:microsoft.com/office/officeart/2005/8/layout/cycle7"/>
    <dgm:cxn modelId="{CE41BD1D-AD6E-4281-9840-139FAE13F74D}" type="presParOf" srcId="{DA2D3D6C-9DED-4804-A53B-63CC70FE7957}" destId="{9982DC36-8CE0-4226-893D-D578BB580B5C}" srcOrd="2" destOrd="0" presId="urn:microsoft.com/office/officeart/2005/8/layout/cycle7"/>
    <dgm:cxn modelId="{B0342261-08A3-4949-A078-A950204D8E42}" type="presParOf" srcId="{DA2D3D6C-9DED-4804-A53B-63CC70FE7957}" destId="{56A2F74F-F33C-4958-AE9E-377B9269EE47}" srcOrd="3" destOrd="0" presId="urn:microsoft.com/office/officeart/2005/8/layout/cycle7"/>
    <dgm:cxn modelId="{A44A5523-47F7-42A9-809C-0D7410B13153}" type="presParOf" srcId="{56A2F74F-F33C-4958-AE9E-377B9269EE47}" destId="{C308969B-B899-4133-AAE1-3B985DF8D690}" srcOrd="0" destOrd="0" presId="urn:microsoft.com/office/officeart/2005/8/layout/cycle7"/>
    <dgm:cxn modelId="{DA5D4CB4-58CC-4FE8-AB33-0BEFD60AFFF0}" type="presParOf" srcId="{DA2D3D6C-9DED-4804-A53B-63CC70FE7957}" destId="{BBA94DCE-02E6-4FEE-8EE6-E716C3E68378}" srcOrd="4" destOrd="0" presId="urn:microsoft.com/office/officeart/2005/8/layout/cycle7"/>
    <dgm:cxn modelId="{43B623B1-F768-4DA3-BA39-8CC4E3F9C48F}" type="presParOf" srcId="{DA2D3D6C-9DED-4804-A53B-63CC70FE7957}" destId="{2CEB20A4-50D7-4C2B-B304-D9FCB6834338}" srcOrd="5" destOrd="0" presId="urn:microsoft.com/office/officeart/2005/8/layout/cycle7"/>
    <dgm:cxn modelId="{8347C823-28CE-4148-83C8-EDCFCA67533A}" type="presParOf" srcId="{2CEB20A4-50D7-4C2B-B304-D9FCB6834338}" destId="{BE557A48-81A1-4652-9F84-2A18F15917E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AFF25-662C-478B-9A3C-D0BE3E37AF27}">
      <dsp:nvSpPr>
        <dsp:cNvPr id="0" name=""/>
        <dsp:cNvSpPr/>
      </dsp:nvSpPr>
      <dsp:spPr>
        <a:xfrm>
          <a:off x="2205725" y="154725"/>
          <a:ext cx="2668997" cy="133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Servicios</a:t>
          </a:r>
          <a:endParaRPr lang="es-CO" sz="3400" kern="1200" dirty="0"/>
        </a:p>
      </dsp:txBody>
      <dsp:txXfrm>
        <a:off x="2244811" y="193811"/>
        <a:ext cx="2590825" cy="1256326"/>
      </dsp:txXfrm>
    </dsp:sp>
    <dsp:sp modelId="{1D9F892F-1066-4616-A86C-2FCCCE28F612}">
      <dsp:nvSpPr>
        <dsp:cNvPr id="0" name=""/>
        <dsp:cNvSpPr/>
      </dsp:nvSpPr>
      <dsp:spPr>
        <a:xfrm rot="2903592">
          <a:off x="4059969" y="1779107"/>
          <a:ext cx="1075268" cy="4670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>
        <a:off x="4200091" y="1872522"/>
        <a:ext cx="795024" cy="280244"/>
      </dsp:txXfrm>
    </dsp:sp>
    <dsp:sp modelId="{9982DC36-8CE0-4226-893D-D578BB580B5C}">
      <dsp:nvSpPr>
        <dsp:cNvPr id="0" name=""/>
        <dsp:cNvSpPr/>
      </dsp:nvSpPr>
      <dsp:spPr>
        <a:xfrm>
          <a:off x="4320484" y="2536065"/>
          <a:ext cx="2668997" cy="133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Plataforma</a:t>
          </a:r>
        </a:p>
      </dsp:txBody>
      <dsp:txXfrm>
        <a:off x="4359570" y="2575151"/>
        <a:ext cx="2590825" cy="1256326"/>
      </dsp:txXfrm>
    </dsp:sp>
    <dsp:sp modelId="{56A2F74F-F33C-4958-AE9E-377B9269EE47}">
      <dsp:nvSpPr>
        <dsp:cNvPr id="0" name=""/>
        <dsp:cNvSpPr/>
      </dsp:nvSpPr>
      <dsp:spPr>
        <a:xfrm rot="10799999">
          <a:off x="3101125" y="2969778"/>
          <a:ext cx="1075268" cy="4670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 rot="10800000">
        <a:off x="3241247" y="3063193"/>
        <a:ext cx="795024" cy="280244"/>
      </dsp:txXfrm>
    </dsp:sp>
    <dsp:sp modelId="{BBA94DCE-02E6-4FEE-8EE6-E716C3E68378}">
      <dsp:nvSpPr>
        <dsp:cNvPr id="0" name=""/>
        <dsp:cNvSpPr/>
      </dsp:nvSpPr>
      <dsp:spPr>
        <a:xfrm>
          <a:off x="288037" y="2536067"/>
          <a:ext cx="2668997" cy="1334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kern="1200" dirty="0" smtClean="0"/>
            <a:t>Organización</a:t>
          </a:r>
        </a:p>
      </dsp:txBody>
      <dsp:txXfrm>
        <a:off x="327123" y="2575153"/>
        <a:ext cx="2590825" cy="1256326"/>
      </dsp:txXfrm>
    </dsp:sp>
    <dsp:sp modelId="{2CEB20A4-50D7-4C2B-B304-D9FCB6834338}">
      <dsp:nvSpPr>
        <dsp:cNvPr id="0" name=""/>
        <dsp:cNvSpPr/>
      </dsp:nvSpPr>
      <dsp:spPr>
        <a:xfrm rot="18530664">
          <a:off x="2043745" y="1779108"/>
          <a:ext cx="1075268" cy="46707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/>
        </a:p>
      </dsp:txBody>
      <dsp:txXfrm>
        <a:off x="2183867" y="1872523"/>
        <a:ext cx="795024" cy="280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4630AB2-5B8B-447B-8133-2DE47F0F40A2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340F5CBA-5FD1-4C10-9B24-511C83F38C0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2490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8971" y="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FD9DD3A9-13D5-46E9-B4D6-F17C2D3DBD98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31813"/>
            <a:ext cx="3543300" cy="2657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s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66135"/>
            <a:ext cx="7498080" cy="31889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8971" y="6731040"/>
            <a:ext cx="4061460" cy="3543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0572DB80-1E82-486D-ABB4-F71CC05552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55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DB80-1E82-486D-ABB4-F71CC055527F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1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(Mayo 2013 la Corte Constitucional le dio luz verde. Pend. sanción presidencial)- </a:t>
            </a:r>
            <a:r>
              <a:rPr lang="es-CO" b="1" dirty="0"/>
              <a:t>El estado debe fomentar la eficiente prestación de servicios, contenidos y aplicaciones que usen TIC.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67E9-D006-4826-B86E-A1ED191E8B2E}" type="slidenum">
              <a:rPr lang="es-CO" smtClean="0"/>
              <a:pPr/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(Mayo 2013 la Corte Constitucional le dio luz verde. Pend. sanción presidencial)- </a:t>
            </a:r>
            <a:r>
              <a:rPr lang="es-CO" b="1" dirty="0"/>
              <a:t>El estado debe fomentar la eficiente prestación de servicios, contenidos y aplicaciones que usen TIC.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867E9-D006-4826-B86E-A1ED191E8B2E}" type="slidenum">
              <a:rPr lang="es-CO" smtClean="0"/>
              <a:pPr/>
              <a:t>4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CO" dirty="0" smtClean="0"/>
              <a:t>ANTECEDENTES</a:t>
            </a:r>
          </a:p>
          <a:p>
            <a:pPr lvl="1"/>
            <a:r>
              <a:rPr lang="es-CO" dirty="0" smtClean="0"/>
              <a:t>Atlas Comunitario</a:t>
            </a:r>
          </a:p>
          <a:p>
            <a:pPr lvl="1"/>
            <a:r>
              <a:rPr lang="es-CO" dirty="0" smtClean="0"/>
              <a:t>Apropiación de las TIC, RENATA, Bibliotecas Públicas</a:t>
            </a:r>
          </a:p>
          <a:p>
            <a:pPr lvl="1"/>
            <a:r>
              <a:rPr lang="es-CO" dirty="0" smtClean="0"/>
              <a:t>Acceso a la Información</a:t>
            </a:r>
          </a:p>
          <a:p>
            <a:pPr lvl="2"/>
            <a:r>
              <a:rPr lang="es-CO" dirty="0" smtClean="0"/>
              <a:t>Que es,</a:t>
            </a:r>
          </a:p>
          <a:p>
            <a:pPr lvl="2"/>
            <a:r>
              <a:rPr lang="es-CO" dirty="0" smtClean="0"/>
              <a:t>Cómo avanzar?</a:t>
            </a:r>
          </a:p>
          <a:p>
            <a:pPr lvl="3"/>
            <a:r>
              <a:rPr lang="es-CO" dirty="0" smtClean="0"/>
              <a:t>De arriba hacia abajo</a:t>
            </a:r>
          </a:p>
          <a:p>
            <a:pPr lvl="3"/>
            <a:r>
              <a:rPr lang="es-CO" dirty="0" smtClean="0"/>
              <a:t>De abajo hacia arriba</a:t>
            </a:r>
          </a:p>
          <a:p>
            <a:pPr lvl="3"/>
            <a:endParaRPr lang="es-CO" dirty="0" smtClean="0"/>
          </a:p>
          <a:p>
            <a:pPr lvl="1" algn="l"/>
            <a:r>
              <a:rPr lang="es-CO" dirty="0" smtClean="0"/>
              <a:t>PROPUESTA</a:t>
            </a:r>
          </a:p>
          <a:p>
            <a:pPr lvl="1" algn="l"/>
            <a:r>
              <a:rPr lang="es-CO" dirty="0" smtClean="0"/>
              <a:t>Piloto</a:t>
            </a:r>
            <a:r>
              <a:rPr lang="es-CO" baseline="0" dirty="0" smtClean="0"/>
              <a:t> y Plan de Negocios</a:t>
            </a:r>
            <a:endParaRPr lang="es-CO" dirty="0" smtClean="0"/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6D99-7B62-4354-ADC0-4209D138FE2D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498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0460">
              <a:defRPr/>
            </a:pPr>
            <a:r>
              <a:rPr lang="es-CO" dirty="0"/>
              <a:t>NECESIDAD SENTIDA Y QUE ALGUIEN DIGA SI NO LA ES, PERO CREO QUE COMO A TODO; A LOS PROYECTOS LES LLEGA SU MOMENTO Y EL MOMENTO DE MINGA ES AHORA, LAS TIC SON UN VEHICULO HABILITADOR PARA ELLO.</a:t>
            </a:r>
          </a:p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F6D99-7B62-4354-ADC0-4209D138FE2D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120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2DB80-1E82-486D-ABB4-F71CC055527F}" type="slidenum">
              <a:rPr lang="es-CO" smtClean="0"/>
              <a:t>32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146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62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599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32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766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262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01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637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121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56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578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533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C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7B1A0-3F31-48F7-AC32-48EB394DFAD5}" type="datetimeFigureOut">
              <a:rPr lang="es-CO" smtClean="0"/>
              <a:t>10/05/2018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4F57C-F582-44B4-8FFF-D01BBD5CDE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1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revistas.ucm.es/index.php/CRLA/article/viewFile/CRLA0707220181A/3228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igiraldo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s-CO" sz="6700" b="1" dirty="0" smtClean="0"/>
              <a:t>MINGA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700" dirty="0" smtClean="0"/>
              <a:t>Mundos Interconectados para la Gestión del Aprendizaje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sz="3100" dirty="0" smtClean="0"/>
              <a:t/>
            </a:r>
            <a:br>
              <a:rPr lang="es-CO" sz="3100" dirty="0" smtClean="0"/>
            </a:br>
            <a:r>
              <a:rPr lang="es-CO" sz="2700" dirty="0" smtClean="0"/>
              <a:t>Acuerdo de colaboración para el </a:t>
            </a:r>
            <a:br>
              <a:rPr lang="es-CO" sz="2700" dirty="0" smtClean="0"/>
            </a:br>
            <a:r>
              <a:rPr lang="es-CO" sz="2700" dirty="0" smtClean="0"/>
              <a:t>Cuidado de la Tierra y el Bienestar de las Personas</a:t>
            </a:r>
            <a:br>
              <a:rPr lang="es-CO" sz="2700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200" dirty="0" smtClean="0"/>
              <a:t>Martha </a:t>
            </a:r>
            <a:r>
              <a:rPr lang="es-CO" sz="2200" dirty="0" err="1" smtClean="0"/>
              <a:t>I.Giraldo</a:t>
            </a:r>
            <a:r>
              <a:rPr lang="es-CO" sz="2200" dirty="0" smtClean="0"/>
              <a:t> Jaramillo</a:t>
            </a:r>
            <a:br>
              <a:rPr lang="es-CO" sz="2200" dirty="0" smtClean="0"/>
            </a:br>
            <a:r>
              <a:rPr lang="es-CO" sz="2200" dirty="0" smtClean="0"/>
              <a:t>migiraldo@gmail.com</a:t>
            </a:r>
            <a:br>
              <a:rPr lang="es-CO" sz="2200" dirty="0" smtClean="0"/>
            </a:br>
            <a:r>
              <a:rPr lang="es-CO" sz="2200" dirty="0" smtClean="0"/>
              <a:t>Mayo 10,  2018</a:t>
            </a:r>
            <a:br>
              <a:rPr lang="es-CO" sz="2200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700" dirty="0" smtClean="0"/>
              <a:t/>
            </a:r>
            <a:br>
              <a:rPr lang="es-CO" sz="2700" dirty="0" smtClean="0"/>
            </a:br>
            <a:endParaRPr lang="es-CO" sz="2700" dirty="0"/>
          </a:p>
        </p:txBody>
      </p:sp>
      <p:sp>
        <p:nvSpPr>
          <p:cNvPr id="4" name="Rectangle 3"/>
          <p:cNvSpPr/>
          <p:nvPr/>
        </p:nvSpPr>
        <p:spPr>
          <a:xfrm rot="5400000">
            <a:off x="3238367" y="170264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33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8097"/>
            <a:ext cx="8229600" cy="114300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53344"/>
            <a:ext cx="7776865" cy="5904656"/>
          </a:xfrm>
        </p:spPr>
        <p:txBody>
          <a:bodyPr>
            <a:normAutofit fontScale="77500" lnSpcReduction="20000"/>
          </a:bodyPr>
          <a:lstStyle/>
          <a:p>
            <a:r>
              <a:rPr lang="es-CO" sz="3600" dirty="0" smtClean="0"/>
              <a:t>La identificación</a:t>
            </a:r>
          </a:p>
          <a:p>
            <a:r>
              <a:rPr lang="es-CO" sz="3600" dirty="0" smtClean="0"/>
              <a:t>El re-conocimiento</a:t>
            </a:r>
          </a:p>
          <a:p>
            <a:r>
              <a:rPr lang="es-CO" sz="3600" dirty="0" smtClean="0"/>
              <a:t>El diálogo,</a:t>
            </a:r>
          </a:p>
          <a:p>
            <a:r>
              <a:rPr lang="es-CO" sz="3600" dirty="0" smtClean="0"/>
              <a:t>El trabajo en red</a:t>
            </a:r>
          </a:p>
          <a:p>
            <a:r>
              <a:rPr lang="es-CO" sz="3600" dirty="0" smtClean="0"/>
              <a:t>La acción conjunta, la colaboración</a:t>
            </a:r>
          </a:p>
          <a:p>
            <a:r>
              <a:rPr lang="es-CO" sz="3600" dirty="0" smtClean="0"/>
              <a:t>El intercambio de bienes y servicios  </a:t>
            </a:r>
          </a:p>
          <a:p>
            <a:r>
              <a:rPr lang="es-CO" sz="3600" dirty="0" smtClean="0"/>
              <a:t>La generación de contenidos locales</a:t>
            </a:r>
          </a:p>
          <a:p>
            <a:r>
              <a:rPr lang="es-CO" sz="3600" dirty="0" smtClean="0"/>
              <a:t>El acceso a la información</a:t>
            </a:r>
          </a:p>
          <a:p>
            <a:r>
              <a:rPr lang="es-CO" sz="3600" dirty="0"/>
              <a:t>La </a:t>
            </a:r>
            <a:r>
              <a:rPr lang="es-CO" sz="3600" dirty="0" smtClean="0"/>
              <a:t>investigación </a:t>
            </a:r>
            <a:r>
              <a:rPr lang="es-CO" sz="3600" dirty="0"/>
              <a:t>y la </a:t>
            </a:r>
            <a:r>
              <a:rPr lang="es-CO" sz="3600" dirty="0" smtClean="0"/>
              <a:t>innovación(ciencia </a:t>
            </a:r>
            <a:r>
              <a:rPr lang="es-CO" sz="3600" dirty="0"/>
              <a:t>ciudadana, </a:t>
            </a:r>
            <a:r>
              <a:rPr lang="es-CO" sz="3600" dirty="0" smtClean="0"/>
              <a:t>ciencia </a:t>
            </a:r>
            <a:r>
              <a:rPr lang="es-CO" sz="3600" dirty="0"/>
              <a:t>abierta, </a:t>
            </a:r>
            <a:r>
              <a:rPr lang="es-CO" sz="3600" dirty="0" smtClean="0"/>
              <a:t>ciencia </a:t>
            </a:r>
          </a:p>
          <a:p>
            <a:pPr marL="0" indent="0">
              <a:buNone/>
            </a:pPr>
            <a:r>
              <a:rPr lang="es-CO" sz="3600" dirty="0"/>
              <a:t> </a:t>
            </a:r>
            <a:r>
              <a:rPr lang="es-CO" sz="3600" dirty="0" smtClean="0"/>
              <a:t>    en colaboración).</a:t>
            </a:r>
            <a:endParaRPr lang="es-CO" sz="3600" dirty="0"/>
          </a:p>
          <a:p>
            <a:r>
              <a:rPr lang="es-CO" sz="3600" dirty="0" smtClean="0"/>
              <a:t>El aprendizaje</a:t>
            </a:r>
          </a:p>
          <a:p>
            <a:r>
              <a:rPr lang="es-CO" sz="3600" dirty="0" smtClean="0"/>
              <a:t>La generación de conocimiento</a:t>
            </a:r>
          </a:p>
          <a:p>
            <a:pPr marL="0" indent="0">
              <a:buNone/>
            </a:pPr>
            <a:endParaRPr lang="es-CO" b="1" dirty="0" smtClean="0"/>
          </a:p>
          <a:p>
            <a:pPr marL="0" indent="0">
              <a:buNone/>
            </a:pPr>
            <a:endParaRPr lang="es-CO" b="1" dirty="0" smtClean="0"/>
          </a:p>
          <a:p>
            <a:pPr marL="0" indent="0">
              <a:buNone/>
            </a:pPr>
            <a:endParaRPr lang="es-CO" dirty="0" smtClean="0"/>
          </a:p>
          <a:p>
            <a:pPr marL="514350" indent="-514350">
              <a:buNone/>
            </a:pPr>
            <a:endParaRPr lang="es-CO" dirty="0" smtClean="0"/>
          </a:p>
          <a:p>
            <a:pPr marL="514350" indent="-514350">
              <a:buNone/>
            </a:pPr>
            <a:endParaRPr lang="es-CO" dirty="0" smtClean="0"/>
          </a:p>
          <a:p>
            <a:pPr marL="514350" indent="-514350" algn="ctr">
              <a:buNone/>
            </a:pPr>
            <a:endParaRPr lang="es-CO" dirty="0" smtClean="0"/>
          </a:p>
          <a:p>
            <a:pPr marL="514350" indent="-514350" algn="ctr">
              <a:buNone/>
            </a:pPr>
            <a:endParaRPr lang="es-CO" dirty="0" smtClean="0"/>
          </a:p>
        </p:txBody>
      </p:sp>
      <p:sp>
        <p:nvSpPr>
          <p:cNvPr id="4" name="Right Brace 3"/>
          <p:cNvSpPr/>
          <p:nvPr/>
        </p:nvSpPr>
        <p:spPr>
          <a:xfrm>
            <a:off x="6804248" y="1052736"/>
            <a:ext cx="216024" cy="5472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extBox 5"/>
          <p:cNvSpPr txBox="1"/>
          <p:nvPr/>
        </p:nvSpPr>
        <p:spPr>
          <a:xfrm>
            <a:off x="7740352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6710"/>
            <a:ext cx="7704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   TIC </a:t>
            </a:r>
            <a:r>
              <a:rPr lang="es-CO" sz="4000" b="1" dirty="0"/>
              <a:t>como </a:t>
            </a:r>
            <a:r>
              <a:rPr lang="es-CO" sz="4000" b="1" dirty="0" smtClean="0"/>
              <a:t>facilitadoras para</a:t>
            </a:r>
            <a:endParaRPr lang="es-CO" sz="4000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80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Propuesta</a:t>
            </a:r>
            <a:r>
              <a:rPr lang="es-CO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25352"/>
            <a:ext cx="8568952" cy="58326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Desarrollar MINGA como una red de redes,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organización de la sociedad civil unida por 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EL CUIDADO DE LA TIERRA Y EL BIENESTAR COMÚN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 participación directa de la Academia,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apoyo de los gobiernos y  otras instituciones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Ejes </a:t>
            </a:r>
            <a:r>
              <a:rPr lang="es-CO" sz="2400" dirty="0"/>
              <a:t>principales </a:t>
            </a:r>
            <a:endParaRPr lang="es-CO" sz="2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La </a:t>
            </a:r>
            <a:r>
              <a:rPr lang="es-CO" sz="2400" dirty="0"/>
              <a:t>ética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/>
              <a:t>La colaboración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/>
              <a:t>La </a:t>
            </a:r>
            <a:r>
              <a:rPr lang="es-CO" sz="2400" dirty="0" smtClean="0"/>
              <a:t>información y generación </a:t>
            </a:r>
            <a:r>
              <a:rPr lang="es-CO" sz="2400" dirty="0"/>
              <a:t>de conocimiento</a:t>
            </a:r>
          </a:p>
          <a:p>
            <a:pPr marL="0" indent="0" algn="ctr">
              <a:spcBef>
                <a:spcPts val="0"/>
              </a:spcBef>
              <a:buNone/>
            </a:pPr>
            <a:endParaRPr lang="es-CO" sz="24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s-CO" sz="2400" dirty="0" smtClean="0"/>
              <a:t>Plataforma TIC como facilitadora</a:t>
            </a:r>
            <a:endParaRPr lang="es-CO" sz="2400" dirty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00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pPr algn="r"/>
            <a:r>
              <a:rPr lang="es-CO" sz="3600" b="1" dirty="0" smtClean="0"/>
              <a:t>MINGA                                         </a:t>
            </a:r>
            <a:r>
              <a:rPr lang="es-CO" sz="3600" dirty="0" smtClean="0"/>
              <a:t>Objetivo</a:t>
            </a:r>
            <a:endParaRPr lang="es-C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Desarrollar una red </a:t>
            </a:r>
            <a:r>
              <a:rPr lang="es-CO" dirty="0"/>
              <a:t>global de pensamiento, intercambio, reflexión, aprendizaje y acción, 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que </a:t>
            </a:r>
            <a:r>
              <a:rPr lang="es-CO" dirty="0"/>
              <a:t>amparada y vigilante de sus principios, 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contribuya </a:t>
            </a:r>
            <a:r>
              <a:rPr lang="es-CO" dirty="0"/>
              <a:t>a fortalecer </a:t>
            </a:r>
            <a:r>
              <a:rPr lang="es-CO" dirty="0" smtClean="0"/>
              <a:t>los </a:t>
            </a:r>
            <a:r>
              <a:rPr lang="es-CO" dirty="0"/>
              <a:t>procesos locales/ transversales de sus miembros 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así </a:t>
            </a:r>
            <a:r>
              <a:rPr lang="es-CO" dirty="0"/>
              <a:t>como al desarrollo sustentable, 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en </a:t>
            </a:r>
            <a:r>
              <a:rPr lang="es-CO" dirty="0"/>
              <a:t>ámbitos urbanos y rurales</a:t>
            </a:r>
            <a:r>
              <a:rPr lang="es-CO" dirty="0" smtClean="0"/>
              <a:t>.</a:t>
            </a:r>
            <a:r>
              <a:rPr lang="es-CO" dirty="0"/>
              <a:t> </a:t>
            </a:r>
          </a:p>
          <a:p>
            <a:pPr marL="0" indent="0" algn="ctr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  <a:p>
            <a:pPr marL="0" indent="0" algn="just">
              <a:buNone/>
            </a:pPr>
            <a:endParaRPr lang="es-CO" dirty="0"/>
          </a:p>
          <a:p>
            <a:pPr marL="0" indent="0" algn="just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1836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s-CO" b="1" dirty="0"/>
              <a:t>MINGA                   </a:t>
            </a:r>
            <a:r>
              <a:rPr lang="es-CO" dirty="0" smtClean="0"/>
              <a:t>Objetivos </a:t>
            </a:r>
            <a:r>
              <a:rPr lang="es-CO" dirty="0"/>
              <a:t>Específicos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9766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/>
              <a:t> Visibilizar, promover  y facilitar el trabajo en red, la colaboración, las comunicaciones, la gestión de conocimiento y el intercambio de bienes y servicios entre los miembros de MINGA 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 smtClean="0"/>
              <a:t>Promover el desarrollo de «tanques </a:t>
            </a:r>
            <a:r>
              <a:rPr lang="es-CO" sz="2400" dirty="0"/>
              <a:t>de </a:t>
            </a:r>
            <a:r>
              <a:rPr lang="es-CO" sz="2400" dirty="0" smtClean="0"/>
              <a:t>pensamiento» </a:t>
            </a:r>
            <a:r>
              <a:rPr lang="es-CO" sz="2400" dirty="0"/>
              <a:t>que contribuyan a mantener  iluminado el camino para la red </a:t>
            </a:r>
            <a:r>
              <a:rPr lang="es-CO" sz="2400" dirty="0" smtClean="0"/>
              <a:t>MINGA.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 smtClean="0"/>
              <a:t>Desarrollar </a:t>
            </a:r>
            <a:r>
              <a:rPr lang="es-CO" sz="2400" dirty="0"/>
              <a:t>y administrar la </a:t>
            </a:r>
            <a:r>
              <a:rPr lang="es-CO" sz="2400" dirty="0" smtClean="0"/>
              <a:t>plataforma </a:t>
            </a:r>
            <a:r>
              <a:rPr lang="es-CO" sz="2400" dirty="0"/>
              <a:t>MINGA  </a:t>
            </a:r>
            <a:r>
              <a:rPr lang="es-CO" sz="2400" dirty="0" smtClean="0"/>
              <a:t>- que dé soporte </a:t>
            </a:r>
            <a:r>
              <a:rPr lang="es-CO" sz="2400" dirty="0"/>
              <a:t>a los servicios </a:t>
            </a:r>
            <a:r>
              <a:rPr lang="es-CO" sz="2400" dirty="0" smtClean="0"/>
              <a:t>ofrecidos por la red -,  promover </a:t>
            </a:r>
            <a:r>
              <a:rPr lang="es-CO" sz="2400" dirty="0"/>
              <a:t>su uso y apropiación. </a:t>
            </a:r>
            <a:endParaRPr lang="es-CO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CO" sz="2400" dirty="0" smtClean="0"/>
              <a:t>Crear </a:t>
            </a:r>
            <a:r>
              <a:rPr lang="es-CO" sz="2400" dirty="0"/>
              <a:t>la </a:t>
            </a:r>
            <a:r>
              <a:rPr lang="es-CO" sz="2400" dirty="0" smtClean="0"/>
              <a:t>organización MINGA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559045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Proyecto MINGA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es-CO" sz="3600" dirty="0" smtClean="0"/>
              <a:t>Organizaciones, grupos o redes son la célula del proyecto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CO" sz="3600" dirty="0"/>
              <a:t>Servicios ofrecidos deberán servir </a:t>
            </a:r>
            <a:r>
              <a:rPr lang="es-CO" sz="3600" dirty="0" smtClean="0"/>
              <a:t>para su</a:t>
            </a:r>
            <a:endParaRPr lang="es-CO" sz="3600" dirty="0"/>
          </a:p>
          <a:p>
            <a:pPr marL="742950" lvl="2" indent="-342900">
              <a:buFont typeface="Wingdings" pitchFamily="2" charset="2"/>
              <a:buChar char="Ø"/>
            </a:pPr>
            <a:r>
              <a:rPr lang="es-CO" sz="3600" dirty="0" smtClean="0"/>
              <a:t>fortalecimiento al interior </a:t>
            </a:r>
            <a:r>
              <a:rPr lang="es-CO" sz="3600" dirty="0"/>
              <a:t>y </a:t>
            </a:r>
          </a:p>
          <a:p>
            <a:pPr marL="742950" lvl="2" indent="-342900">
              <a:buFont typeface="Wingdings" pitchFamily="2" charset="2"/>
              <a:buChar char="Ø"/>
            </a:pPr>
            <a:r>
              <a:rPr lang="es-CO" sz="3600" dirty="0"/>
              <a:t>en su relación con otras (temático, territorial).</a:t>
            </a:r>
          </a:p>
          <a:p>
            <a:r>
              <a:rPr lang="es-CO" sz="3600" dirty="0" smtClean="0"/>
              <a:t>Acceso abierto, ciencia abierta</a:t>
            </a:r>
            <a:endParaRPr lang="es-CO" sz="3600" dirty="0"/>
          </a:p>
          <a:p>
            <a:r>
              <a:rPr lang="es-CO" sz="3600" dirty="0" smtClean="0"/>
              <a:t>Calidad en la información  (fuente reconocida)</a:t>
            </a:r>
          </a:p>
          <a:p>
            <a:r>
              <a:rPr lang="es-CO" sz="3600" dirty="0" smtClean="0"/>
              <a:t>Contenidos: texto, datos</a:t>
            </a:r>
          </a:p>
          <a:p>
            <a:r>
              <a:rPr lang="es-CO" sz="3600" dirty="0" smtClean="0"/>
              <a:t>Ética, valores. </a:t>
            </a:r>
          </a:p>
          <a:p>
            <a:r>
              <a:rPr lang="es-CO" sz="3600" dirty="0" smtClean="0"/>
              <a:t>Control social</a:t>
            </a:r>
          </a:p>
          <a:p>
            <a:r>
              <a:rPr lang="es-CO" sz="3600" dirty="0" smtClean="0"/>
              <a:t>Seguridad</a:t>
            </a:r>
          </a:p>
          <a:p>
            <a:pPr lvl="0"/>
            <a:r>
              <a:rPr lang="es-CO" sz="3600" dirty="0" smtClean="0"/>
              <a:t>Reconocer </a:t>
            </a:r>
            <a:r>
              <a:rPr lang="es-CO" sz="3600" dirty="0"/>
              <a:t>y aprovechar las TIC para el bien común</a:t>
            </a:r>
          </a:p>
          <a:p>
            <a:pPr lvl="0"/>
            <a:r>
              <a:rPr lang="es-CO" sz="3600" dirty="0"/>
              <a:t>Construcción colectiva</a:t>
            </a:r>
          </a:p>
          <a:p>
            <a:pPr lvl="0"/>
            <a:r>
              <a:rPr lang="es-CO" sz="3600" dirty="0"/>
              <a:t>Aprendizaje permanente</a:t>
            </a:r>
          </a:p>
          <a:p>
            <a:pPr lvl="0"/>
            <a:r>
              <a:rPr lang="es-CO" sz="3600" dirty="0"/>
              <a:t>Colaboración </a:t>
            </a:r>
          </a:p>
          <a:p>
            <a:pPr lvl="0"/>
            <a:r>
              <a:rPr lang="es-CO" sz="3600" dirty="0"/>
              <a:t>Valores, identidad, cultura</a:t>
            </a:r>
          </a:p>
          <a:p>
            <a:pPr lvl="0"/>
            <a:r>
              <a:rPr lang="es-CO" sz="3600" dirty="0"/>
              <a:t>«allí donde cada quien encuentra su espacio»</a:t>
            </a:r>
          </a:p>
          <a:p>
            <a:endParaRPr lang="es-CO" sz="3600" dirty="0" smtClean="0"/>
          </a:p>
          <a:p>
            <a:endParaRPr lang="es-CO" sz="3600" dirty="0" smtClean="0"/>
          </a:p>
          <a:p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5137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5257800"/>
          </a:xfrm>
        </p:spPr>
        <p:txBody>
          <a:bodyPr>
            <a:normAutofit/>
          </a:bodyPr>
          <a:lstStyle/>
          <a:p>
            <a:pPr lvl="0"/>
            <a:r>
              <a:rPr lang="es-CO" dirty="0" smtClean="0"/>
              <a:t>AGROSOLIDARIA  </a:t>
            </a:r>
          </a:p>
          <a:p>
            <a:r>
              <a:rPr lang="es-CO" dirty="0"/>
              <a:t>RESNATUR – Red Nacional de Reservas Naturales de la Sociedad Civil</a:t>
            </a:r>
          </a:p>
          <a:p>
            <a:pPr lvl="0"/>
            <a:r>
              <a:rPr lang="es-CO" dirty="0"/>
              <a:t>CASA </a:t>
            </a:r>
            <a:r>
              <a:rPr lang="es-CO" dirty="0" smtClean="0"/>
              <a:t>Colombia – Consejo de </a:t>
            </a:r>
            <a:r>
              <a:rPr lang="es-CO" dirty="0" err="1" smtClean="0"/>
              <a:t>Ecoaldeas</a:t>
            </a:r>
            <a:r>
              <a:rPr lang="es-CO" dirty="0" smtClean="0"/>
              <a:t> Sustentables de AL</a:t>
            </a:r>
          </a:p>
          <a:p>
            <a:r>
              <a:rPr lang="es-CO" dirty="0"/>
              <a:t>CORP.UNIMINUTO</a:t>
            </a:r>
            <a:r>
              <a:rPr lang="es-CO" dirty="0">
                <a:solidFill>
                  <a:srgbClr val="FF0000"/>
                </a:solidFill>
              </a:rPr>
              <a:t> </a:t>
            </a:r>
            <a:r>
              <a:rPr lang="es-CO" dirty="0"/>
              <a:t>– </a:t>
            </a:r>
            <a:endParaRPr lang="es-CO" dirty="0" smtClean="0"/>
          </a:p>
          <a:p>
            <a:pPr lvl="1"/>
            <a:r>
              <a:rPr lang="es-CO" dirty="0" smtClean="0"/>
              <a:t>Redes </a:t>
            </a:r>
            <a:r>
              <a:rPr lang="es-CO" dirty="0"/>
              <a:t>de trabajo que lidera la institución </a:t>
            </a:r>
            <a:r>
              <a:rPr lang="es-CO" dirty="0" smtClean="0"/>
              <a:t> - mercados verdes, agricultura familiar</a:t>
            </a:r>
            <a:endParaRPr lang="es-C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s-CO" sz="3200" dirty="0" smtClean="0"/>
              <a:t>MINGA		    </a:t>
            </a:r>
            <a:r>
              <a:rPr lang="es-CO" sz="3200" dirty="0"/>
              <a:t> </a:t>
            </a:r>
            <a:r>
              <a:rPr lang="es-CO" sz="3200" dirty="0" smtClean="0"/>
              <a:t>    REDES ACOMPAÑANTES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5285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Sectores inicialmente propuestos?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1810544" cy="2000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			</a:t>
            </a:r>
            <a:r>
              <a:rPr lang="es-CO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075" y="1268760"/>
            <a:ext cx="82778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600" dirty="0"/>
          </a:p>
          <a:p>
            <a:pPr algn="just"/>
            <a:r>
              <a:rPr lang="es-CO" sz="2800" dirty="0"/>
              <a:t>Se </a:t>
            </a:r>
            <a:r>
              <a:rPr lang="es-CO" sz="2800" dirty="0" smtClean="0"/>
              <a:t>propone iniciar con </a:t>
            </a:r>
            <a:r>
              <a:rPr lang="es-CO" sz="2800" dirty="0"/>
              <a:t>aquellos </a:t>
            </a:r>
            <a:r>
              <a:rPr lang="es-CO" sz="2800" dirty="0" smtClean="0"/>
              <a:t>sectores </a:t>
            </a:r>
            <a:r>
              <a:rPr lang="es-CO" sz="2800" dirty="0"/>
              <a:t>más directamente relacionados con nuestra interacción </a:t>
            </a:r>
            <a:r>
              <a:rPr lang="es-CO" sz="2800" dirty="0" smtClean="0"/>
              <a:t>responsable </a:t>
            </a:r>
            <a:r>
              <a:rPr lang="es-CO" sz="2800" dirty="0"/>
              <a:t>con el planeta, </a:t>
            </a:r>
            <a:r>
              <a:rPr lang="es-CO" sz="2800" dirty="0" smtClean="0"/>
              <a:t>nuestra única casa.</a:t>
            </a:r>
          </a:p>
          <a:p>
            <a:pPr algn="just"/>
            <a:endParaRPr lang="es-CO" sz="2800" dirty="0"/>
          </a:p>
          <a:p>
            <a:r>
              <a:rPr lang="es-CO" sz="2800" dirty="0" smtClean="0"/>
              <a:t>Temas relacionados con  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 smtClean="0"/>
              <a:t>Habitar </a:t>
            </a:r>
            <a:r>
              <a:rPr lang="es-CO" sz="2800" dirty="0"/>
              <a:t>la </a:t>
            </a:r>
            <a:r>
              <a:rPr lang="es-CO" sz="2800" dirty="0" smtClean="0"/>
              <a:t>tierra **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/>
              <a:t>Cambio climático (COP21</a:t>
            </a:r>
            <a:r>
              <a:rPr lang="es-CO" sz="2800" dirty="0" smtClean="0"/>
              <a:t>) **</a:t>
            </a:r>
            <a:endParaRPr lang="es-CO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 smtClean="0"/>
              <a:t>Desarrollo sostenible  (ODS) *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dirty="0" smtClean="0"/>
              <a:t>Postconflicto *</a:t>
            </a:r>
            <a:endParaRPr lang="es-CO" sz="2800" dirty="0"/>
          </a:p>
          <a:p>
            <a:endParaRPr lang="es-CO" sz="2800" dirty="0" smtClean="0"/>
          </a:p>
        </p:txBody>
      </p:sp>
    </p:spTree>
    <p:extLst>
      <p:ext uri="{BB962C8B-B14F-4D97-AF65-F5344CB8AC3E}">
        <p14:creationId xmlns:p14="http://schemas.microsoft.com/office/powerpoint/2010/main" val="42481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MINGA                   Temas iniciales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61662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CO" sz="5100" dirty="0" smtClean="0"/>
          </a:p>
          <a:p>
            <a:r>
              <a:rPr lang="es-CO" sz="5100" dirty="0" smtClean="0"/>
              <a:t>La biodiversidad, </a:t>
            </a:r>
          </a:p>
          <a:p>
            <a:r>
              <a:rPr lang="es-CO" sz="5100" dirty="0" smtClean="0"/>
              <a:t>la conservación/recuperación </a:t>
            </a:r>
            <a:r>
              <a:rPr lang="es-CO" sz="5100" dirty="0"/>
              <a:t>de patrimonio natural </a:t>
            </a:r>
            <a:r>
              <a:rPr lang="es-CO" sz="5100" dirty="0" smtClean="0"/>
              <a:t>(agua</a:t>
            </a:r>
            <a:r>
              <a:rPr lang="es-CO" sz="5100" dirty="0"/>
              <a:t>, bosques, </a:t>
            </a:r>
            <a:r>
              <a:rPr lang="es-CO" sz="5100" dirty="0" smtClean="0"/>
              <a:t>biodiversidad,…) </a:t>
            </a:r>
            <a:endParaRPr lang="es-CO" sz="5100" dirty="0"/>
          </a:p>
          <a:p>
            <a:r>
              <a:rPr lang="es-CO" sz="5100" dirty="0" smtClean="0"/>
              <a:t>el consumo responsable,  </a:t>
            </a:r>
          </a:p>
          <a:p>
            <a:r>
              <a:rPr lang="es-CO" sz="5100" dirty="0" smtClean="0"/>
              <a:t>el </a:t>
            </a:r>
            <a:r>
              <a:rPr lang="es-CO" sz="5100" dirty="0"/>
              <a:t>fomento de fuentes alternativas de energía,</a:t>
            </a:r>
          </a:p>
          <a:p>
            <a:r>
              <a:rPr lang="es-CO" sz="5100" dirty="0"/>
              <a:t>la </a:t>
            </a:r>
            <a:r>
              <a:rPr lang="es-CO" sz="5100" dirty="0" smtClean="0"/>
              <a:t>agricultura sostenible</a:t>
            </a:r>
          </a:p>
          <a:p>
            <a:r>
              <a:rPr lang="es-CO" sz="5100" dirty="0"/>
              <a:t>el tratamiento integral de residuos, </a:t>
            </a:r>
          </a:p>
          <a:p>
            <a:r>
              <a:rPr lang="es-CO" sz="5100" dirty="0"/>
              <a:t>l</a:t>
            </a:r>
            <a:r>
              <a:rPr lang="es-CO" sz="5100" dirty="0" smtClean="0"/>
              <a:t>as economías alternativas  </a:t>
            </a:r>
            <a:endParaRPr lang="es-CO" sz="5100" dirty="0"/>
          </a:p>
          <a:p>
            <a:r>
              <a:rPr lang="es-CO" sz="5100" dirty="0"/>
              <a:t>los mercados verdes,</a:t>
            </a:r>
          </a:p>
          <a:p>
            <a:r>
              <a:rPr lang="es-CO" sz="5100" dirty="0"/>
              <a:t>el comercio justo, </a:t>
            </a:r>
            <a:endParaRPr lang="es-CO" sz="5100" dirty="0" smtClean="0"/>
          </a:p>
          <a:p>
            <a:r>
              <a:rPr lang="es-CO" sz="5100" dirty="0"/>
              <a:t>e</a:t>
            </a:r>
            <a:r>
              <a:rPr lang="es-CO" sz="5100" dirty="0" smtClean="0"/>
              <a:t>l turismo sostenible</a:t>
            </a:r>
            <a:endParaRPr lang="es-CO" sz="5100" dirty="0"/>
          </a:p>
          <a:p>
            <a:r>
              <a:rPr lang="es-CO" sz="5100" dirty="0" smtClean="0"/>
              <a:t>……</a:t>
            </a:r>
          </a:p>
          <a:p>
            <a:pPr marL="0" indent="0" algn="ctr">
              <a:buNone/>
            </a:pPr>
            <a:endParaRPr lang="es-CO" sz="5100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946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7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CO" sz="2800" dirty="0" smtClean="0"/>
              <a:t>GOBIERNO</a:t>
            </a:r>
          </a:p>
          <a:p>
            <a:pPr lvl="0"/>
            <a:r>
              <a:rPr lang="es-CO" sz="2800" dirty="0" smtClean="0"/>
              <a:t>PROCEDAS </a:t>
            </a:r>
            <a:r>
              <a:rPr lang="es-CO" sz="2800" dirty="0"/>
              <a:t>- Proyectos Ciudadanos y Comunitarios de Educación </a:t>
            </a:r>
            <a:r>
              <a:rPr lang="es-CO" sz="2800" dirty="0" smtClean="0"/>
              <a:t>Ambiental (MEN) </a:t>
            </a:r>
            <a:endParaRPr lang="es-CO" sz="2800" dirty="0"/>
          </a:p>
          <a:p>
            <a:pPr lvl="0"/>
            <a:r>
              <a:rPr lang="es-CO" sz="2800" dirty="0"/>
              <a:t>PROGRAMA ONDAS de Colciencias</a:t>
            </a:r>
          </a:p>
          <a:p>
            <a:pPr lvl="0"/>
            <a:r>
              <a:rPr lang="es-CO" sz="2800" dirty="0"/>
              <a:t>PRAES – Proyectos Ambientales Escolares (</a:t>
            </a:r>
            <a:r>
              <a:rPr lang="es-CO" sz="2800" dirty="0" err="1"/>
              <a:t>MinEducación</a:t>
            </a:r>
            <a:r>
              <a:rPr lang="es-CO" sz="2800" dirty="0"/>
              <a:t>).</a:t>
            </a:r>
          </a:p>
          <a:p>
            <a:r>
              <a:rPr lang="es-CO" sz="2800" dirty="0" smtClean="0"/>
              <a:t>RNBP </a:t>
            </a:r>
            <a:r>
              <a:rPr lang="es-CO" sz="2800" dirty="0"/>
              <a:t>– Red Nacional de Bibliotecas </a:t>
            </a:r>
            <a:r>
              <a:rPr lang="es-CO" sz="2800" dirty="0" smtClean="0"/>
              <a:t>Públicas (</a:t>
            </a:r>
            <a:r>
              <a:rPr lang="es-CO" sz="2800" dirty="0" err="1" smtClean="0"/>
              <a:t>MinCultura</a:t>
            </a:r>
            <a:r>
              <a:rPr lang="es-CO" sz="2800" dirty="0" smtClean="0"/>
              <a:t>)</a:t>
            </a:r>
          </a:p>
          <a:p>
            <a:r>
              <a:rPr lang="es-CO" sz="2800" dirty="0" smtClean="0"/>
              <a:t>MINAGRICULTURA (Alianzas Productivas) </a:t>
            </a:r>
          </a:p>
          <a:p>
            <a:r>
              <a:rPr lang="es-CO" sz="2800" dirty="0" smtClean="0"/>
              <a:t>MINAMBIENTE</a:t>
            </a:r>
            <a:endParaRPr lang="es-CO" sz="2800" dirty="0"/>
          </a:p>
          <a:p>
            <a:pPr lvl="0"/>
            <a:endParaRPr lang="es-CO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1143000"/>
          </a:xfrm>
        </p:spPr>
        <p:txBody>
          <a:bodyPr>
            <a:noAutofit/>
          </a:bodyPr>
          <a:lstStyle/>
          <a:p>
            <a:pPr algn="l"/>
            <a:r>
              <a:rPr lang="es-CO" sz="3200" dirty="0" smtClean="0"/>
              <a:t>MINGA	         	     Posibles redes de gobierno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9187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lvl="0"/>
            <a:r>
              <a:rPr lang="es-CO" dirty="0" smtClean="0"/>
              <a:t>MINGA              Que se requiere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74689979"/>
              </p:ext>
            </p:extLst>
          </p:nvPr>
        </p:nvGraphicFramePr>
        <p:xfrm>
          <a:off x="755576" y="1397000"/>
          <a:ext cx="708044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509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Antecedentes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47800"/>
            <a:ext cx="8028384" cy="5581600"/>
          </a:xfrm>
        </p:spPr>
        <p:txBody>
          <a:bodyPr>
            <a:normAutofit/>
          </a:bodyPr>
          <a:lstStyle/>
          <a:p>
            <a:r>
              <a:rPr lang="es-CO" dirty="0" smtClean="0"/>
              <a:t>MINTIC:</a:t>
            </a:r>
          </a:p>
          <a:p>
            <a:pPr lvl="1"/>
            <a:r>
              <a:rPr lang="es-CO" sz="2400" dirty="0" smtClean="0"/>
              <a:t>VIVE DIGITAL, Gobierno en Línea-</a:t>
            </a:r>
            <a:r>
              <a:rPr lang="es-CO" sz="2400" dirty="0" err="1" smtClean="0"/>
              <a:t>MinTIC</a:t>
            </a:r>
            <a:r>
              <a:rPr lang="es-CO" sz="2400" dirty="0" smtClean="0"/>
              <a:t>, Plan 2012-2015</a:t>
            </a:r>
          </a:p>
          <a:p>
            <a:pPr lvl="1"/>
            <a:r>
              <a:rPr lang="es-CO" sz="2400" dirty="0" smtClean="0"/>
              <a:t>Colombia Conectada, Gobierno Digital (2016-2018)</a:t>
            </a:r>
          </a:p>
          <a:p>
            <a:r>
              <a:rPr lang="es-CO" dirty="0" smtClean="0"/>
              <a:t>Proyecto Bibliotecas Vivas TIC (</a:t>
            </a:r>
            <a:r>
              <a:rPr lang="es-CO" dirty="0" err="1" smtClean="0"/>
              <a:t>MinCultura</a:t>
            </a:r>
            <a:r>
              <a:rPr lang="es-CO" dirty="0" smtClean="0"/>
              <a:t>, FBMG) - </a:t>
            </a:r>
          </a:p>
        </p:txBody>
      </p:sp>
    </p:spTree>
    <p:extLst>
      <p:ext uri="{BB962C8B-B14F-4D97-AF65-F5344CB8AC3E}">
        <p14:creationId xmlns:p14="http://schemas.microsoft.com/office/powerpoint/2010/main" val="29419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712968" cy="1143000"/>
          </a:xfrm>
        </p:spPr>
        <p:txBody>
          <a:bodyPr>
            <a:normAutofit/>
          </a:bodyPr>
          <a:lstStyle/>
          <a:p>
            <a:r>
              <a:rPr lang="es-CO" b="1" dirty="0" smtClean="0"/>
              <a:t>MINGA                       </a:t>
            </a:r>
            <a:r>
              <a:rPr lang="es-CO" dirty="0" smtClean="0"/>
              <a:t>Servicios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81336"/>
            <a:ext cx="8229600" cy="5976664"/>
          </a:xfrm>
        </p:spPr>
        <p:txBody>
          <a:bodyPr>
            <a:noAutofit/>
          </a:bodyPr>
          <a:lstStyle/>
          <a:p>
            <a:pPr lvl="0"/>
            <a:r>
              <a:rPr lang="es-CO" sz="2000" dirty="0" smtClean="0"/>
              <a:t>Visibilizar </a:t>
            </a:r>
            <a:r>
              <a:rPr lang="es-CO" sz="2000" dirty="0"/>
              <a:t>los actores y sus iniciativas (programas/proyectos). </a:t>
            </a:r>
          </a:p>
          <a:p>
            <a:pPr lvl="0"/>
            <a:r>
              <a:rPr lang="es-CO" sz="2000" dirty="0"/>
              <a:t>Promover y facilitar las comunicaciones: debates, encuentros, trabajo colaborativo, conversaciones presenciales y virtuales. </a:t>
            </a:r>
          </a:p>
          <a:p>
            <a:pPr lvl="0"/>
            <a:r>
              <a:rPr lang="es-CO" sz="2000" dirty="0"/>
              <a:t>Promover y facilitar el intercambio de bienes y servicios, énfasis en economías de escala y economías alternativas </a:t>
            </a:r>
            <a:endParaRPr lang="es-CO" sz="2000" dirty="0" smtClean="0"/>
          </a:p>
          <a:p>
            <a:pPr lvl="0"/>
            <a:r>
              <a:rPr lang="es-CO" sz="2000" dirty="0" smtClean="0"/>
              <a:t>Promover </a:t>
            </a:r>
            <a:r>
              <a:rPr lang="es-CO" sz="2000" dirty="0"/>
              <a:t>el desarrollo y acceso a contenidos locales. </a:t>
            </a:r>
          </a:p>
          <a:p>
            <a:pPr lvl="0"/>
            <a:r>
              <a:rPr lang="es-CO" sz="2000" dirty="0"/>
              <a:t>Promover el acceso abierto a información de otras fuentes reconocidas. </a:t>
            </a:r>
          </a:p>
          <a:p>
            <a:pPr lvl="0"/>
            <a:r>
              <a:rPr lang="es-CO" sz="2000" dirty="0"/>
              <a:t>Promover y facilitar el aprendizaje en las diversas posibles formas.</a:t>
            </a:r>
          </a:p>
          <a:p>
            <a:pPr lvl="0"/>
            <a:r>
              <a:rPr lang="es-CO" sz="2000" dirty="0"/>
              <a:t>Generar reflexión e incidencia política en temas de interés común.</a:t>
            </a:r>
          </a:p>
          <a:p>
            <a:pPr lvl="0"/>
            <a:r>
              <a:rPr lang="es-CO" sz="2000" dirty="0"/>
              <a:t>Promover la investigación, la ciencia en colaboración, la ciencia ciudadana. </a:t>
            </a:r>
          </a:p>
          <a:p>
            <a:pPr lvl="0"/>
            <a:r>
              <a:rPr lang="es-CO" sz="2000" dirty="0"/>
              <a:t>Establecer un fondo para financiar proyectos al interior de MINGA y promover “</a:t>
            </a:r>
            <a:r>
              <a:rPr lang="es-CO" sz="2000" dirty="0" err="1"/>
              <a:t>visitancias</a:t>
            </a:r>
            <a:r>
              <a:rPr lang="es-CO" sz="2000" dirty="0"/>
              <a:t>” entre sus miembros. </a:t>
            </a:r>
          </a:p>
          <a:p>
            <a:pPr lvl="0"/>
            <a:r>
              <a:rPr lang="es-CO" sz="2000" dirty="0"/>
              <a:t>Contribuir a metas de acuerdos de carácter local, nacional o internacional: Objetivos de Desarrollo Sostenible, Cambio Climático (COP21), construcción de la paz en Colombia. </a:t>
            </a:r>
            <a:endParaRPr lang="es-CO" sz="2000" dirty="0" smtClean="0"/>
          </a:p>
          <a:p>
            <a:pPr lvl="0"/>
            <a:r>
              <a:rPr lang="es-CO" sz="2000" dirty="0" smtClean="0"/>
              <a:t>Promover Tanques de </a:t>
            </a:r>
            <a:r>
              <a:rPr lang="es-CO" sz="2000" dirty="0"/>
              <a:t>P</a:t>
            </a:r>
            <a:r>
              <a:rPr lang="es-CO" sz="2000" dirty="0" smtClean="0"/>
              <a:t>ensamiento sobre temas vitales para MINGA</a:t>
            </a:r>
          </a:p>
          <a:p>
            <a:pPr lvl="0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154626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18864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29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59" y="116632"/>
            <a:ext cx="892899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MINGA                               Organización                                                    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Formada </a:t>
            </a:r>
            <a:r>
              <a:rPr lang="es-CO" sz="2800" dirty="0"/>
              <a:t>inicialmente por </a:t>
            </a:r>
            <a:r>
              <a:rPr lang="es-CO" sz="2800" dirty="0" smtClean="0"/>
              <a:t>grupos/comunidades/redes </a:t>
            </a:r>
            <a:r>
              <a:rPr lang="es-CO" sz="2800" dirty="0"/>
              <a:t>de trabajo </a:t>
            </a:r>
            <a:r>
              <a:rPr lang="es-CO" sz="2800" dirty="0" smtClean="0"/>
              <a:t>organizadas. </a:t>
            </a:r>
            <a:endParaRPr lang="es-CO" sz="2800" dirty="0"/>
          </a:p>
          <a:p>
            <a:r>
              <a:rPr lang="es-CO" sz="2800" dirty="0"/>
              <a:t>De todos, por todos, para </a:t>
            </a:r>
            <a:r>
              <a:rPr lang="es-CO" sz="2800" dirty="0" smtClean="0"/>
              <a:t>todos. Participación según el tipo de organización y según compromisos; </a:t>
            </a:r>
          </a:p>
          <a:p>
            <a:r>
              <a:rPr lang="es-CO" sz="2800" dirty="0" smtClean="0"/>
              <a:t>Decisiones: Representantes de entidades sin </a:t>
            </a:r>
            <a:r>
              <a:rPr lang="es-CO" sz="2800" dirty="0"/>
              <a:t>ánimo de lucro</a:t>
            </a:r>
            <a:r>
              <a:rPr lang="es-CO" sz="2800" dirty="0" smtClean="0"/>
              <a:t>. </a:t>
            </a:r>
          </a:p>
          <a:p>
            <a:r>
              <a:rPr lang="es-CO" sz="2800" dirty="0"/>
              <a:t>Mientras se crea la organización, ACIS ha aceptado apoyar y representar el proyecto cuando </a:t>
            </a:r>
            <a:r>
              <a:rPr lang="es-CO" sz="2800" dirty="0" smtClean="0"/>
              <a:t>así se requiera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1446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59" y="116632"/>
            <a:ext cx="8928992" cy="1143000"/>
          </a:xfrm>
        </p:spPr>
        <p:txBody>
          <a:bodyPr>
            <a:normAutofit/>
          </a:bodyPr>
          <a:lstStyle/>
          <a:p>
            <a:r>
              <a:rPr lang="es-CO" dirty="0" smtClean="0"/>
              <a:t>MINGA                               Plataforma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280920" cy="5733256"/>
          </a:xfrm>
        </p:spPr>
        <p:txBody>
          <a:bodyPr>
            <a:normAutofit/>
          </a:bodyPr>
          <a:lstStyle/>
          <a:p>
            <a:pPr lvl="1"/>
            <a:r>
              <a:rPr lang="es-CO" sz="3600" dirty="0" smtClean="0"/>
              <a:t>Soportada </a:t>
            </a:r>
            <a:r>
              <a:rPr lang="es-CO" sz="3600" dirty="0"/>
              <a:t>en Internet</a:t>
            </a:r>
          </a:p>
          <a:p>
            <a:pPr lvl="1"/>
            <a:r>
              <a:rPr lang="es-CO" sz="3600" dirty="0" err="1"/>
              <a:t>Georeferenciada</a:t>
            </a:r>
            <a:endParaRPr lang="es-CO" sz="3600" dirty="0"/>
          </a:p>
          <a:p>
            <a:pPr lvl="1"/>
            <a:r>
              <a:rPr lang="es-CO" sz="3600" dirty="0"/>
              <a:t>Integración de aplicaciones </a:t>
            </a:r>
          </a:p>
          <a:p>
            <a:pPr lvl="1"/>
            <a:r>
              <a:rPr lang="es-CO" sz="3600" dirty="0"/>
              <a:t>Énfasis uso </a:t>
            </a:r>
            <a:r>
              <a:rPr lang="es-CO" sz="3600" dirty="0" smtClean="0"/>
              <a:t>celulares</a:t>
            </a:r>
          </a:p>
          <a:p>
            <a:pPr lvl="1"/>
            <a:endParaRPr lang="es-CO" sz="3600" dirty="0"/>
          </a:p>
          <a:p>
            <a:pPr lvl="1"/>
            <a:endParaRPr lang="es-CO" dirty="0" smtClean="0"/>
          </a:p>
          <a:p>
            <a:pPr lvl="1"/>
            <a:endParaRPr lang="es-CO" dirty="0"/>
          </a:p>
          <a:p>
            <a:pPr lvl="1"/>
            <a:endParaRPr lang="es-CO" dirty="0" smtClean="0"/>
          </a:p>
          <a:p>
            <a:pPr lvl="2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42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09203" y="2212783"/>
            <a:ext cx="7423657" cy="2736304"/>
            <a:chOff x="395536" y="2295755"/>
            <a:chExt cx="7423657" cy="2736304"/>
          </a:xfrm>
        </p:grpSpPr>
        <p:sp>
          <p:nvSpPr>
            <p:cNvPr id="51" name="Oval 50"/>
            <p:cNvSpPr/>
            <p:nvPr/>
          </p:nvSpPr>
          <p:spPr>
            <a:xfrm>
              <a:off x="395536" y="2295755"/>
              <a:ext cx="7416824" cy="273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600" b="1" dirty="0">
                  <a:solidFill>
                    <a:schemeClr val="bg1"/>
                  </a:solidFill>
                </a:rPr>
                <a:t>MINGA</a:t>
              </a:r>
            </a:p>
          </p:txBody>
        </p:sp>
        <p:sp>
          <p:nvSpPr>
            <p:cNvPr id="52" name="Oval 51"/>
            <p:cNvSpPr/>
            <p:nvPr/>
          </p:nvSpPr>
          <p:spPr>
            <a:xfrm>
              <a:off x="3234520" y="2536430"/>
              <a:ext cx="3852428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DIRECTORIO</a:t>
              </a:r>
              <a:endParaRPr lang="es-CO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2329071" y="4012818"/>
              <a:ext cx="4160785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GESTION DE CONOCIMIENTO</a:t>
              </a:r>
              <a:endParaRPr lang="es-CO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53198" y="3314996"/>
              <a:ext cx="2965995" cy="69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INTERCAMBIO</a:t>
              </a:r>
            </a:p>
            <a:p>
              <a:pPr algn="ctr"/>
              <a:r>
                <a:rPr lang="es-CO" dirty="0"/>
                <a:t>(</a:t>
              </a:r>
              <a:r>
                <a:rPr lang="es-CO" dirty="0" smtClean="0"/>
                <a:t>ECONOMIA)</a:t>
              </a:r>
              <a:endParaRPr lang="es-CO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4391980" y="3130015"/>
              <a:ext cx="0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463205" y="3130015"/>
              <a:ext cx="2808312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COLABORACION</a:t>
              </a:r>
              <a:endParaRPr lang="es-CO" dirty="0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V="1">
              <a:off x="6336196" y="2789894"/>
              <a:ext cx="0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31" y="5361287"/>
            <a:ext cx="1494954" cy="131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652120" y="990600"/>
            <a:ext cx="3559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- Presentación</a:t>
            </a:r>
          </a:p>
          <a:p>
            <a:r>
              <a:rPr lang="es-CO" b="1" dirty="0" smtClean="0"/>
              <a:t>- Oferta/necesidades</a:t>
            </a:r>
            <a:endParaRPr lang="es-CO" b="1" dirty="0"/>
          </a:p>
          <a:p>
            <a:r>
              <a:rPr lang="es-CO" b="1" dirty="0" smtClean="0"/>
              <a:t>     </a:t>
            </a:r>
            <a:r>
              <a:rPr lang="es-CO" dirty="0" smtClean="0"/>
              <a:t>aprendizaje, información,  </a:t>
            </a:r>
          </a:p>
          <a:p>
            <a:r>
              <a:rPr lang="es-CO" dirty="0" smtClean="0"/>
              <a:t>     conocimiento, bienes y servicios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79509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dirty="0"/>
              <a:t>MINGA </a:t>
            </a:r>
            <a:r>
              <a:rPr lang="es-CO" sz="4000" dirty="0" smtClean="0"/>
              <a:t>                                      Plataforma</a:t>
            </a:r>
            <a:endParaRPr lang="es-CO" sz="4000" b="1" dirty="0"/>
          </a:p>
          <a:p>
            <a:r>
              <a:rPr lang="es-CO" sz="3600" dirty="0"/>
              <a:t>	</a:t>
            </a:r>
            <a:r>
              <a:rPr lang="es-CO" sz="3600" dirty="0" smtClean="0"/>
              <a:t>			--</a:t>
            </a:r>
            <a:endParaRPr lang="es-CO" sz="3600" dirty="0"/>
          </a:p>
        </p:txBody>
      </p:sp>
      <p:cxnSp>
        <p:nvCxnSpPr>
          <p:cNvPr id="71" name="Straight Arrow Connector 70"/>
          <p:cNvCxnSpPr>
            <a:endCxn id="1056" idx="0"/>
          </p:cNvCxnSpPr>
          <p:nvPr/>
        </p:nvCxnSpPr>
        <p:spPr>
          <a:xfrm>
            <a:off x="6938291" y="4370997"/>
            <a:ext cx="755086" cy="825676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918832" y="1694449"/>
            <a:ext cx="528932" cy="582423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952383" y="5013176"/>
            <a:ext cx="730867" cy="417178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1055" idx="0"/>
          </p:cNvCxnSpPr>
          <p:nvPr/>
        </p:nvCxnSpPr>
        <p:spPr>
          <a:xfrm>
            <a:off x="5150860" y="5032059"/>
            <a:ext cx="19748" cy="329228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51" idx="0"/>
          </p:cNvCxnSpPr>
          <p:nvPr/>
        </p:nvCxnSpPr>
        <p:spPr>
          <a:xfrm flipH="1">
            <a:off x="4117615" y="2026594"/>
            <a:ext cx="305515" cy="186189"/>
          </a:xfrm>
          <a:prstGeom prst="straightConnector1">
            <a:avLst/>
          </a:prstGeom>
          <a:ln w="25400" cmpd="sng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" descr="Jóvenes en la agricult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6" y="1025407"/>
            <a:ext cx="1076288" cy="9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 descr="https://encrypted-tbn2.gstatic.com/images?q=tbn:ANd9GcT0ybW7FPqPc5wiOPN7tGP52lfsQJ1D0sVqDoyWG0hTYTDQIoIsZ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  <p:sp>
        <p:nvSpPr>
          <p:cNvPr id="100" name="Rectangle 99" descr="https://encrypted-tbn2.gstatic.com/images?q=tbn:ANd9GcT0ybW7FPqPc5wiOPN7tGP52lfsQJ1D0sVqDoyWG0hTYTDQIoIsZ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  <p:sp>
        <p:nvSpPr>
          <p:cNvPr id="101" name="Rectangle 100" descr="Resultado de imagen para agricultores caricatura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  <p:pic>
        <p:nvPicPr>
          <p:cNvPr id="102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8525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35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538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112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865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4" name="Rectangle 14"/>
          <p:cNvSpPr>
            <a:spLocks noChangeArrowheads="1"/>
          </p:cNvSpPr>
          <p:nvPr/>
        </p:nvSpPr>
        <p:spPr bwMode="auto">
          <a:xfrm>
            <a:off x="0" y="6791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5"/>
          <p:cNvSpPr>
            <a:spLocks noChangeArrowheads="1"/>
          </p:cNvSpPr>
          <p:nvPr/>
        </p:nvSpPr>
        <p:spPr bwMode="auto">
          <a:xfrm>
            <a:off x="0" y="9096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06" name="Rectangle 16"/>
          <p:cNvSpPr>
            <a:spLocks noChangeArrowheads="1"/>
          </p:cNvSpPr>
          <p:nvPr/>
        </p:nvSpPr>
        <p:spPr bwMode="auto">
          <a:xfrm>
            <a:off x="0" y="112966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7"/>
          <p:cNvSpPr>
            <a:spLocks noChangeArrowheads="1"/>
          </p:cNvSpPr>
          <p:nvPr/>
        </p:nvSpPr>
        <p:spPr bwMode="auto">
          <a:xfrm>
            <a:off x="0" y="133540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8"/>
          <p:cNvSpPr>
            <a:spLocks noChangeArrowheads="1"/>
          </p:cNvSpPr>
          <p:nvPr/>
        </p:nvSpPr>
        <p:spPr bwMode="auto">
          <a:xfrm>
            <a:off x="0" y="15411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15" descr="Resultado de imagen para agricultores caricatura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  <p:pic>
        <p:nvPicPr>
          <p:cNvPr id="10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52" y="986006"/>
            <a:ext cx="1549926" cy="115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808" y="5553232"/>
            <a:ext cx="1406442" cy="93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19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9325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0" name="Rectangle 26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2" name="Rectangle 28"/>
          <p:cNvSpPr>
            <a:spLocks noChangeArrowheads="1"/>
          </p:cNvSpPr>
          <p:nvPr/>
        </p:nvSpPr>
        <p:spPr bwMode="auto">
          <a:xfrm>
            <a:off x="-50876" y="63240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29"/>
          <p:cNvSpPr>
            <a:spLocks noChangeArrowheads="1"/>
          </p:cNvSpPr>
          <p:nvPr/>
        </p:nvSpPr>
        <p:spPr bwMode="auto">
          <a:xfrm>
            <a:off x="0" y="7324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0" y="9382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7" descr="Resultado de imagen para agricultores caricaturas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CO"/>
          </a:p>
        </p:txBody>
      </p:sp>
      <p:pic>
        <p:nvPicPr>
          <p:cNvPr id="105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96673"/>
            <a:ext cx="1778257" cy="9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7" name="Rectangle 35"/>
          <p:cNvSpPr>
            <a:spLocks noChangeArrowheads="1"/>
          </p:cNvSpPr>
          <p:nvPr/>
        </p:nvSpPr>
        <p:spPr bwMode="auto">
          <a:xfrm>
            <a:off x="-35943" y="6805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18" name="Rectangle 3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386155" y="1694449"/>
            <a:ext cx="409981" cy="71647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5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2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8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47832" y="4797152"/>
            <a:ext cx="3354600" cy="1679631"/>
            <a:chOff x="2151006" y="1319390"/>
            <a:chExt cx="6786712" cy="3645024"/>
          </a:xfrm>
        </p:grpSpPr>
        <p:sp>
          <p:nvSpPr>
            <p:cNvPr id="4" name="3 Elipse"/>
            <p:cNvSpPr/>
            <p:nvPr/>
          </p:nvSpPr>
          <p:spPr>
            <a:xfrm>
              <a:off x="2151006" y="1916583"/>
              <a:ext cx="6237418" cy="24568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CO" sz="1500" b="1" dirty="0" smtClean="0">
                  <a:solidFill>
                    <a:schemeClr val="tx2">
                      <a:lumMod val="50000"/>
                    </a:schemeClr>
                  </a:solidFill>
                </a:rPr>
                <a:t>Acuerdo  </a:t>
              </a:r>
              <a:r>
                <a:rPr lang="es-CO" sz="1500" b="1" dirty="0" err="1" smtClean="0">
                  <a:solidFill>
                    <a:schemeClr val="tx2">
                      <a:lumMod val="50000"/>
                    </a:schemeClr>
                  </a:solidFill>
                </a:rPr>
                <a:t>Nal</a:t>
              </a:r>
              <a:r>
                <a:rPr lang="es-CO" sz="1500" b="1" dirty="0" smtClean="0">
                  <a:solidFill>
                    <a:schemeClr val="tx2">
                      <a:lumMod val="50000"/>
                    </a:schemeClr>
                  </a:solidFill>
                </a:rPr>
                <a:t>. para manejo de Información</a:t>
              </a:r>
            </a:p>
            <a:p>
              <a:pPr lvl="0" algn="ctr"/>
              <a:r>
                <a:rPr lang="es-CO" sz="1500" b="1" dirty="0" smtClean="0">
                  <a:solidFill>
                    <a:schemeClr val="tx2">
                      <a:lumMod val="50000"/>
                    </a:schemeClr>
                  </a:solidFill>
                </a:rPr>
                <a:t>(SNAAC?)</a:t>
              </a:r>
              <a:endParaRPr lang="es-CO" sz="15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3782918" y="4100318"/>
              <a:ext cx="3744416" cy="86409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/>
                  </a:solidFill>
                </a:rPr>
                <a:t>Comunidad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>
              <a:off x="3876370" y="1319390"/>
              <a:ext cx="1656183" cy="64807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 smtClean="0">
                  <a:solidFill>
                    <a:schemeClr val="tx1"/>
                  </a:solidFill>
                </a:rPr>
                <a:t>Gob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50" name="49 Elipse"/>
            <p:cNvSpPr/>
            <p:nvPr/>
          </p:nvSpPr>
          <p:spPr>
            <a:xfrm>
              <a:off x="6100318" y="1402094"/>
              <a:ext cx="1512169" cy="64807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>
                  <a:solidFill>
                    <a:schemeClr val="tx1"/>
                  </a:solidFill>
                </a:rPr>
                <a:t>ONG</a:t>
              </a:r>
              <a:endParaRPr lang="es-CO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>
              <a:off x="7281534" y="2084094"/>
              <a:ext cx="1656184" cy="6480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 smtClean="0">
                  <a:solidFill>
                    <a:schemeClr val="tx1"/>
                  </a:solidFill>
                </a:rPr>
                <a:t>Priv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5316" y="24631"/>
            <a:ext cx="8964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dirty="0"/>
              <a:t>MINGA      </a:t>
            </a:r>
            <a:r>
              <a:rPr lang="es-CO" sz="4000" dirty="0" smtClean="0"/>
              <a:t>            Gestión de Información</a:t>
            </a:r>
            <a:r>
              <a:rPr lang="es-CO" sz="4000" b="1" dirty="0" smtClean="0"/>
              <a:t>	</a:t>
            </a:r>
            <a:endParaRPr lang="es-CO" sz="4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76056" y="4721883"/>
            <a:ext cx="471776" cy="765360"/>
          </a:xfrm>
          <a:prstGeom prst="straightConnector1">
            <a:avLst/>
          </a:prstGeom>
          <a:ln w="57150" cmpd="sng">
            <a:solidFill>
              <a:srgbClr val="FFC000"/>
            </a:solidFill>
            <a:headEnd type="stealth" w="med" len="sm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290008" y="5315242"/>
            <a:ext cx="3176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Promoción Acuerdo </a:t>
            </a:r>
            <a:r>
              <a:rPr lang="es-CO" b="1" dirty="0" smtClean="0"/>
              <a:t>Nacional</a:t>
            </a:r>
          </a:p>
          <a:p>
            <a:r>
              <a:rPr lang="es-CO" b="1" dirty="0" smtClean="0"/>
              <a:t>de Información </a:t>
            </a:r>
            <a:r>
              <a:rPr lang="es-CO" b="1" dirty="0"/>
              <a:t>y Conocimiento</a:t>
            </a:r>
            <a:endParaRPr lang="es-CO" dirty="0"/>
          </a:p>
        </p:txBody>
      </p:sp>
      <p:grpSp>
        <p:nvGrpSpPr>
          <p:cNvPr id="21" name="Group 49"/>
          <p:cNvGrpSpPr/>
          <p:nvPr/>
        </p:nvGrpSpPr>
        <p:grpSpPr>
          <a:xfrm>
            <a:off x="506557" y="1985579"/>
            <a:ext cx="7416824" cy="2736304"/>
            <a:chOff x="402369" y="2295755"/>
            <a:chExt cx="7416824" cy="2736304"/>
          </a:xfrm>
        </p:grpSpPr>
        <p:sp>
          <p:nvSpPr>
            <p:cNvPr id="24" name="Oval 50"/>
            <p:cNvSpPr/>
            <p:nvPr/>
          </p:nvSpPr>
          <p:spPr>
            <a:xfrm>
              <a:off x="402369" y="2295755"/>
              <a:ext cx="7416824" cy="273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600" b="1" dirty="0">
                  <a:solidFill>
                    <a:schemeClr val="bg1"/>
                  </a:solidFill>
                </a:rPr>
                <a:t>MINGA</a:t>
              </a:r>
            </a:p>
          </p:txBody>
        </p:sp>
        <p:sp>
          <p:nvSpPr>
            <p:cNvPr id="25" name="Oval 51"/>
            <p:cNvSpPr/>
            <p:nvPr/>
          </p:nvSpPr>
          <p:spPr>
            <a:xfrm>
              <a:off x="3346043" y="2521456"/>
              <a:ext cx="2016224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DIRECTORIO</a:t>
              </a:r>
              <a:endParaRPr lang="es-CO" dirty="0"/>
            </a:p>
          </p:txBody>
        </p:sp>
        <p:sp>
          <p:nvSpPr>
            <p:cNvPr id="26" name="Oval 52"/>
            <p:cNvSpPr/>
            <p:nvPr/>
          </p:nvSpPr>
          <p:spPr>
            <a:xfrm>
              <a:off x="2329071" y="4012818"/>
              <a:ext cx="4160785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GESTION DE INFORMACION</a:t>
              </a:r>
              <a:endParaRPr lang="es-CO" dirty="0"/>
            </a:p>
          </p:txBody>
        </p:sp>
        <p:sp>
          <p:nvSpPr>
            <p:cNvPr id="27" name="Oval 53"/>
            <p:cNvSpPr/>
            <p:nvPr/>
          </p:nvSpPr>
          <p:spPr>
            <a:xfrm>
              <a:off x="4853198" y="3314996"/>
              <a:ext cx="2542549" cy="697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INTERCAMBIO</a:t>
              </a:r>
            </a:p>
            <a:p>
              <a:pPr algn="ctr"/>
              <a:r>
                <a:rPr lang="es-CO" dirty="0"/>
                <a:t>(</a:t>
              </a:r>
              <a:r>
                <a:rPr lang="es-CO" dirty="0" smtClean="0"/>
                <a:t>ECONOMIA)</a:t>
              </a:r>
              <a:endParaRPr lang="es-CO" dirty="0"/>
            </a:p>
          </p:txBody>
        </p:sp>
        <p:cxnSp>
          <p:nvCxnSpPr>
            <p:cNvPr id="28" name="Straight Arrow Connector 54"/>
            <p:cNvCxnSpPr/>
            <p:nvPr/>
          </p:nvCxnSpPr>
          <p:spPr>
            <a:xfrm flipV="1">
              <a:off x="4391980" y="3130015"/>
              <a:ext cx="0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55"/>
            <p:cNvSpPr/>
            <p:nvPr/>
          </p:nvSpPr>
          <p:spPr>
            <a:xfrm>
              <a:off x="651387" y="3130015"/>
              <a:ext cx="2620129" cy="7200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/>
                <a:t>COLABORACION</a:t>
              </a:r>
              <a:endParaRPr lang="es-CO" dirty="0"/>
            </a:p>
          </p:txBody>
        </p:sp>
        <p:cxnSp>
          <p:nvCxnSpPr>
            <p:cNvPr id="30" name="Straight Arrow Connector 56"/>
            <p:cNvCxnSpPr/>
            <p:nvPr/>
          </p:nvCxnSpPr>
          <p:spPr>
            <a:xfrm flipH="1" flipV="1">
              <a:off x="5829370" y="2789894"/>
              <a:ext cx="506826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Elipse"/>
          <p:cNvSpPr/>
          <p:nvPr/>
        </p:nvSpPr>
        <p:spPr>
          <a:xfrm>
            <a:off x="5466455" y="5072338"/>
            <a:ext cx="934206" cy="24290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err="1" smtClean="0">
                <a:solidFill>
                  <a:schemeClr val="tx1"/>
                </a:solidFill>
              </a:rPr>
              <a:t>Acad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44552" y="917183"/>
            <a:ext cx="78824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dirty="0" smtClean="0"/>
              <a:t>Gestión de información local y articulación de </a:t>
            </a:r>
          </a:p>
          <a:p>
            <a:pPr algn="ctr"/>
            <a:r>
              <a:rPr lang="es-CO" sz="3200" dirty="0" smtClean="0"/>
              <a:t>información desde otras fuentes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8507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9"/>
          <p:cNvGrpSpPr/>
          <p:nvPr/>
        </p:nvGrpSpPr>
        <p:grpSpPr>
          <a:xfrm>
            <a:off x="3321196" y="2103453"/>
            <a:ext cx="2221961" cy="1096850"/>
            <a:chOff x="402369" y="2295755"/>
            <a:chExt cx="7416824" cy="2736304"/>
          </a:xfrm>
        </p:grpSpPr>
        <p:sp>
          <p:nvSpPr>
            <p:cNvPr id="23" name="Oval 50"/>
            <p:cNvSpPr/>
            <p:nvPr/>
          </p:nvSpPr>
          <p:spPr>
            <a:xfrm>
              <a:off x="402369" y="2295755"/>
              <a:ext cx="7416824" cy="273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5" name="Straight Arrow Connector 54"/>
            <p:cNvCxnSpPr/>
            <p:nvPr/>
          </p:nvCxnSpPr>
          <p:spPr>
            <a:xfrm flipV="1">
              <a:off x="4391980" y="3130015"/>
              <a:ext cx="0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56"/>
            <p:cNvCxnSpPr/>
            <p:nvPr/>
          </p:nvCxnSpPr>
          <p:spPr>
            <a:xfrm flipH="1" flipV="1">
              <a:off x="5829370" y="2789894"/>
              <a:ext cx="506826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9"/>
          <p:cNvGrpSpPr/>
          <p:nvPr/>
        </p:nvGrpSpPr>
        <p:grpSpPr>
          <a:xfrm>
            <a:off x="5507731" y="3218632"/>
            <a:ext cx="3725583" cy="1096850"/>
            <a:chOff x="1303158" y="2706628"/>
            <a:chExt cx="5033038" cy="1676223"/>
          </a:xfrm>
        </p:grpSpPr>
        <p:sp>
          <p:nvSpPr>
            <p:cNvPr id="47" name="Oval 50"/>
            <p:cNvSpPr/>
            <p:nvPr/>
          </p:nvSpPr>
          <p:spPr>
            <a:xfrm>
              <a:off x="1303158" y="2706628"/>
              <a:ext cx="4119886" cy="16762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3600" b="1" dirty="0" smtClean="0">
                  <a:solidFill>
                    <a:schemeClr val="bg1"/>
                  </a:solidFill>
                </a:rPr>
                <a:t>SNAAC</a:t>
              </a:r>
              <a:endParaRPr lang="es-CO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4" name="Straight Arrow Connector 54"/>
            <p:cNvCxnSpPr/>
            <p:nvPr/>
          </p:nvCxnSpPr>
          <p:spPr>
            <a:xfrm flipV="1">
              <a:off x="4391980" y="3130015"/>
              <a:ext cx="0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6"/>
            <p:cNvCxnSpPr/>
            <p:nvPr/>
          </p:nvCxnSpPr>
          <p:spPr>
            <a:xfrm flipH="1" flipV="1">
              <a:off x="5829370" y="2789894"/>
              <a:ext cx="506826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49"/>
          <p:cNvGrpSpPr/>
          <p:nvPr/>
        </p:nvGrpSpPr>
        <p:grpSpPr>
          <a:xfrm>
            <a:off x="2789486" y="4871433"/>
            <a:ext cx="3839998" cy="1244618"/>
            <a:chOff x="265082" y="2300106"/>
            <a:chExt cx="7416824" cy="2736304"/>
          </a:xfrm>
        </p:grpSpPr>
        <p:sp>
          <p:nvSpPr>
            <p:cNvPr id="24" name="Oval 50"/>
            <p:cNvSpPr/>
            <p:nvPr/>
          </p:nvSpPr>
          <p:spPr>
            <a:xfrm>
              <a:off x="265082" y="2300106"/>
              <a:ext cx="7416824" cy="273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CO" sz="3600" b="1" dirty="0" smtClean="0">
                  <a:solidFill>
                    <a:schemeClr val="bg1"/>
                  </a:solidFill>
                </a:rPr>
                <a:t>MINGA</a:t>
              </a:r>
              <a:endParaRPr lang="es-CO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Oval 52"/>
            <p:cNvSpPr/>
            <p:nvPr/>
          </p:nvSpPr>
          <p:spPr>
            <a:xfrm>
              <a:off x="989565" y="2697966"/>
              <a:ext cx="4160784" cy="970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 smtClean="0"/>
                <a:t>GESTION DE INFORMACION</a:t>
              </a:r>
              <a:endParaRPr lang="es-CO" sz="1400" dirty="0"/>
            </a:p>
          </p:txBody>
        </p:sp>
        <p:cxnSp>
          <p:nvCxnSpPr>
            <p:cNvPr id="28" name="Straight Arrow Connector 54"/>
            <p:cNvCxnSpPr/>
            <p:nvPr/>
          </p:nvCxnSpPr>
          <p:spPr>
            <a:xfrm flipV="1">
              <a:off x="4391980" y="3130015"/>
              <a:ext cx="0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56"/>
            <p:cNvCxnSpPr/>
            <p:nvPr/>
          </p:nvCxnSpPr>
          <p:spPr>
            <a:xfrm flipH="1" flipV="1">
              <a:off x="5829370" y="2789894"/>
              <a:ext cx="506826" cy="4516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71243" y="2851197"/>
            <a:ext cx="5300450" cy="2120184"/>
            <a:chOff x="2151006" y="1497222"/>
            <a:chExt cx="7989170" cy="3289993"/>
          </a:xfrm>
        </p:grpSpPr>
        <p:sp>
          <p:nvSpPr>
            <p:cNvPr id="4" name="3 Elipse"/>
            <p:cNvSpPr/>
            <p:nvPr/>
          </p:nvSpPr>
          <p:spPr>
            <a:xfrm>
              <a:off x="2151006" y="1916583"/>
              <a:ext cx="6237418" cy="245689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s-CO" sz="1500" b="1" dirty="0" smtClean="0">
                  <a:solidFill>
                    <a:schemeClr val="tx2">
                      <a:lumMod val="50000"/>
                    </a:schemeClr>
                  </a:solidFill>
                </a:rPr>
                <a:t>Acuerdo  </a:t>
              </a:r>
              <a:r>
                <a:rPr lang="es-CO" sz="1500" b="1" dirty="0" err="1" smtClean="0">
                  <a:solidFill>
                    <a:schemeClr val="tx2">
                      <a:lumMod val="50000"/>
                    </a:schemeClr>
                  </a:solidFill>
                </a:rPr>
                <a:t>Nal</a:t>
              </a:r>
              <a:r>
                <a:rPr lang="es-CO" sz="1500" b="1" dirty="0" smtClean="0">
                  <a:solidFill>
                    <a:schemeClr val="tx2">
                      <a:lumMod val="50000"/>
                    </a:schemeClr>
                  </a:solidFill>
                </a:rPr>
                <a:t>. Información</a:t>
              </a:r>
            </a:p>
            <a:p>
              <a:pPr lvl="0" algn="ctr"/>
              <a:r>
                <a:rPr lang="es-CO" sz="1500" b="1" dirty="0" smtClean="0">
                  <a:solidFill>
                    <a:schemeClr val="tx2">
                      <a:lumMod val="50000"/>
                    </a:schemeClr>
                  </a:solidFill>
                </a:rPr>
                <a:t>Y Conocimiento </a:t>
              </a:r>
              <a:endParaRPr lang="es-CO" sz="15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9" name="48 Elipse"/>
            <p:cNvSpPr/>
            <p:nvPr/>
          </p:nvSpPr>
          <p:spPr>
            <a:xfrm>
              <a:off x="5473879" y="1497222"/>
              <a:ext cx="1656183" cy="648071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err="1" smtClean="0">
                  <a:solidFill>
                    <a:schemeClr val="tx1"/>
                  </a:solidFill>
                </a:rPr>
                <a:t>Gob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51" name="50 Elipse"/>
            <p:cNvSpPr/>
            <p:nvPr/>
          </p:nvSpPr>
          <p:spPr>
            <a:xfrm>
              <a:off x="7612486" y="2637317"/>
              <a:ext cx="2527690" cy="64807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/>
                  </a:solidFill>
                </a:rPr>
                <a:t>Academia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4429764" y="3923119"/>
              <a:ext cx="3744416" cy="86409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/>
                  </a:solidFill>
                </a:rPr>
                <a:t>Comunidad, </a:t>
              </a:r>
              <a:r>
                <a:rPr lang="es-CO" dirty="0" err="1" smtClean="0">
                  <a:solidFill>
                    <a:schemeClr val="tx1"/>
                  </a:solidFill>
                </a:rPr>
                <a:t>ONGs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5316" y="24631"/>
            <a:ext cx="8964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000" dirty="0"/>
              <a:t>MINGA      </a:t>
            </a:r>
            <a:r>
              <a:rPr lang="es-CO" sz="4000" dirty="0" smtClean="0"/>
              <a:t>            Gestión de Información</a:t>
            </a:r>
            <a:endParaRPr lang="es-CO" sz="4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44552" y="917183"/>
            <a:ext cx="8175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/>
              <a:t>Articulación de información desde otras fuentes</a:t>
            </a:r>
            <a:endParaRPr lang="es-CO" sz="3200" dirty="0"/>
          </a:p>
        </p:txBody>
      </p:sp>
      <p:sp>
        <p:nvSpPr>
          <p:cNvPr id="3" name="2 Rectángulo"/>
          <p:cNvSpPr/>
          <p:nvPr/>
        </p:nvSpPr>
        <p:spPr>
          <a:xfrm>
            <a:off x="3309982" y="2437867"/>
            <a:ext cx="223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 err="1" smtClean="0">
                <a:solidFill>
                  <a:schemeClr val="bg1"/>
                </a:solidFill>
              </a:rPr>
              <a:t>Sist</a:t>
            </a:r>
            <a:r>
              <a:rPr lang="es-CO" b="1" dirty="0" smtClean="0">
                <a:solidFill>
                  <a:schemeClr val="bg1"/>
                </a:solidFill>
              </a:rPr>
              <a:t>. </a:t>
            </a:r>
            <a:r>
              <a:rPr lang="es-CO" b="1" dirty="0" err="1" smtClean="0">
                <a:solidFill>
                  <a:schemeClr val="bg1"/>
                </a:solidFill>
              </a:rPr>
              <a:t>Inf</a:t>
            </a:r>
            <a:r>
              <a:rPr lang="es-CO" b="1" dirty="0" smtClean="0">
                <a:solidFill>
                  <a:schemeClr val="bg1"/>
                </a:solidFill>
              </a:rPr>
              <a:t>. del Gobierno</a:t>
            </a:r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O" dirty="0" smtClean="0"/>
              <a:t>Invitación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O" dirty="0" smtClean="0"/>
              <a:t>A la comunidad académica, comunidad bibliotecaria y comunidad de las ciencias de la información a trabajar conjuntamente para:</a:t>
            </a:r>
          </a:p>
          <a:p>
            <a:pPr marL="514350" indent="-514350">
              <a:buAutoNum type="arabicPeriod"/>
            </a:pPr>
            <a:r>
              <a:rPr lang="es-CO" dirty="0" smtClean="0"/>
              <a:t>Apoyar la definición del sistema de gestión de contenidos (y datos)  para MINGA – </a:t>
            </a:r>
            <a:r>
              <a:rPr lang="es-CO" dirty="0"/>
              <a:t>articulado al </a:t>
            </a:r>
            <a:r>
              <a:rPr lang="es-CO" dirty="0" smtClean="0"/>
              <a:t>Sistema Nacional (SNAAC?) Contenidos locales, ingresados directamente desde PC o celulares o desde archivos o repositorios locales.</a:t>
            </a:r>
          </a:p>
          <a:p>
            <a:pPr marL="514350" indent="-514350">
              <a:buAutoNum type="arabicPeriod"/>
            </a:pPr>
            <a:r>
              <a:rPr lang="es-CO" dirty="0" smtClean="0"/>
              <a:t>Fortalecimiento del SNAAC (académico)</a:t>
            </a:r>
          </a:p>
          <a:p>
            <a:pPr marL="514350" indent="-514350">
              <a:buAutoNum type="arabicPeriod"/>
            </a:pPr>
            <a:r>
              <a:rPr lang="es-CO" dirty="0" smtClean="0"/>
              <a:t>Propuesta vinculación del gobierno 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202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Antecedentes</a:t>
            </a:r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O" dirty="0"/>
              <a:t>Ley (1712 de Marzo6/14) de Transparencia y Acceso a la Información Pública</a:t>
            </a:r>
            <a:r>
              <a:rPr lang="es-CO" sz="1800" dirty="0"/>
              <a:t>,  </a:t>
            </a:r>
            <a:endParaRPr lang="es-CO" dirty="0"/>
          </a:p>
          <a:p>
            <a:endParaRPr lang="es-CO" dirty="0" smtClean="0"/>
          </a:p>
          <a:p>
            <a:r>
              <a:rPr lang="es-CO" dirty="0" smtClean="0"/>
              <a:t>ODS, Acceso </a:t>
            </a:r>
            <a:r>
              <a:rPr lang="es-CO" dirty="0"/>
              <a:t>a la Información</a:t>
            </a:r>
          </a:p>
          <a:p>
            <a:pPr marL="400050" lvl="1" indent="0" algn="just">
              <a:buNone/>
            </a:pPr>
            <a:r>
              <a:rPr lang="es-CO" dirty="0" smtClean="0"/>
              <a:t>16.10 </a:t>
            </a:r>
            <a:r>
              <a:rPr lang="es-CO" dirty="0"/>
              <a:t>Garantizar el acceso público a la información y proteger </a:t>
            </a:r>
            <a:r>
              <a:rPr lang="es-CO" dirty="0" smtClean="0"/>
              <a:t>las libertades </a:t>
            </a:r>
            <a:r>
              <a:rPr lang="es-CO" dirty="0"/>
              <a:t>fundamentales, de conformidad con la </a:t>
            </a:r>
            <a:r>
              <a:rPr lang="es-CO" dirty="0" smtClean="0"/>
              <a:t>legislación nacional </a:t>
            </a:r>
            <a:r>
              <a:rPr lang="es-CO" dirty="0"/>
              <a:t>y los acuerdos internacionales</a:t>
            </a:r>
            <a:r>
              <a:rPr lang="es-CO" dirty="0" smtClean="0"/>
              <a:t>.</a:t>
            </a:r>
          </a:p>
          <a:p>
            <a:pPr marL="400050" lvl="1" indent="0" algn="just">
              <a:buNone/>
            </a:pPr>
            <a:endParaRPr lang="es-CO" dirty="0" smtClean="0"/>
          </a:p>
          <a:p>
            <a:pPr marL="457200" indent="-457200" algn="just"/>
            <a:r>
              <a:rPr lang="es-CO" dirty="0"/>
              <a:t>BDCOL- SNAAC , </a:t>
            </a:r>
            <a:r>
              <a:rPr lang="es-CO" dirty="0" err="1"/>
              <a:t>LaReferencia</a:t>
            </a:r>
            <a:r>
              <a:rPr lang="es-CO" dirty="0"/>
              <a:t> (CLARA), COAR</a:t>
            </a:r>
          </a:p>
          <a:p>
            <a:pPr marL="400050" lvl="1" indent="0" algn="just">
              <a:buNone/>
            </a:pPr>
            <a:endParaRPr lang="es-CO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s-CO" dirty="0"/>
          </a:p>
          <a:p>
            <a:pPr>
              <a:buFont typeface="Wingdings" panose="05000000000000000000" pitchFamily="2" charset="2"/>
              <a:buChar char="ü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04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MINGA</a:t>
            </a:r>
            <a:r>
              <a:rPr lang="es-CO" dirty="0"/>
              <a:t> </a:t>
            </a:r>
            <a:r>
              <a:rPr lang="es-CO" dirty="0" smtClean="0"/>
              <a:t>                </a:t>
            </a:r>
            <a:r>
              <a:rPr lang="es-CO" sz="3600" dirty="0" smtClean="0"/>
              <a:t>GESTION DE INFORMACIÓN</a:t>
            </a:r>
            <a:endParaRPr lang="es-C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676456" cy="57332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CO" sz="2600" dirty="0" smtClean="0"/>
          </a:p>
          <a:p>
            <a:pPr lvl="0"/>
            <a:r>
              <a:rPr lang="es-CO" sz="2600" dirty="0" smtClean="0"/>
              <a:t>ASCOLBI (Asociación Colombiana de Bibliotecarios)</a:t>
            </a:r>
          </a:p>
          <a:p>
            <a:pPr lvl="0"/>
            <a:r>
              <a:rPr lang="es-CO" sz="2600" dirty="0" smtClean="0"/>
              <a:t>IFLA (International </a:t>
            </a:r>
            <a:r>
              <a:rPr lang="es-CO" sz="2600" dirty="0" err="1" smtClean="0"/>
              <a:t>Federation</a:t>
            </a:r>
            <a:r>
              <a:rPr lang="es-CO" sz="2600" dirty="0" smtClean="0"/>
              <a:t> of Library </a:t>
            </a:r>
            <a:r>
              <a:rPr lang="es-CO" sz="2600" dirty="0" err="1" smtClean="0"/>
              <a:t>Associations</a:t>
            </a:r>
            <a:r>
              <a:rPr lang="es-CO" sz="2600" dirty="0" smtClean="0"/>
              <a:t>) </a:t>
            </a:r>
          </a:p>
          <a:p>
            <a:pPr lvl="0"/>
            <a:r>
              <a:rPr lang="es-CO" sz="2600" dirty="0" smtClean="0"/>
              <a:t>CLARA - </a:t>
            </a:r>
            <a:r>
              <a:rPr lang="es-CO" sz="2600" dirty="0" err="1" smtClean="0"/>
              <a:t>LaReferencia</a:t>
            </a:r>
            <a:r>
              <a:rPr lang="es-CO" sz="2600" dirty="0" smtClean="0"/>
              <a:t>, </a:t>
            </a:r>
          </a:p>
          <a:p>
            <a:pPr lvl="0"/>
            <a:r>
              <a:rPr lang="es-CO" sz="2600" dirty="0" smtClean="0"/>
              <a:t>COAR- </a:t>
            </a:r>
            <a:r>
              <a:rPr lang="es-CO" sz="2600" dirty="0" err="1" smtClean="0"/>
              <a:t>Corporation</a:t>
            </a:r>
            <a:r>
              <a:rPr lang="es-CO" sz="2600" dirty="0" smtClean="0"/>
              <a:t> of Open Access </a:t>
            </a:r>
            <a:r>
              <a:rPr lang="es-CO" sz="2600" dirty="0" err="1" smtClean="0"/>
              <a:t>Repositories</a:t>
            </a:r>
            <a:endParaRPr lang="es-CO" sz="2600" dirty="0" smtClean="0"/>
          </a:p>
          <a:p>
            <a:pPr lvl="0"/>
            <a:r>
              <a:rPr lang="en-US" sz="2600" dirty="0" smtClean="0"/>
              <a:t>FAO </a:t>
            </a:r>
            <a:r>
              <a:rPr lang="en-US" sz="2600" dirty="0"/>
              <a:t>– </a:t>
            </a:r>
            <a:r>
              <a:rPr lang="en-US" sz="2600" dirty="0" smtClean="0"/>
              <a:t>AIMS- </a:t>
            </a:r>
            <a:r>
              <a:rPr lang="en-US" sz="2600" dirty="0" err="1" smtClean="0"/>
              <a:t>Estandares</a:t>
            </a:r>
            <a:r>
              <a:rPr lang="en-US" sz="2600" dirty="0" smtClean="0"/>
              <a:t> de </a:t>
            </a:r>
            <a:r>
              <a:rPr lang="en-US" sz="2600" dirty="0" err="1" smtClean="0"/>
              <a:t>manejo</a:t>
            </a:r>
            <a:r>
              <a:rPr lang="en-US" sz="2600" dirty="0" smtClean="0"/>
              <a:t> de </a:t>
            </a:r>
            <a:r>
              <a:rPr lang="en-US" sz="2600" dirty="0" err="1" smtClean="0"/>
              <a:t>información</a:t>
            </a:r>
            <a:endParaRPr lang="es-CO" sz="2600" dirty="0"/>
          </a:p>
          <a:p>
            <a:pPr lvl="0"/>
            <a:r>
              <a:rPr lang="es-CO" sz="2600" dirty="0" err="1" smtClean="0"/>
              <a:t>U.de</a:t>
            </a:r>
            <a:r>
              <a:rPr lang="es-CO" sz="2600" dirty="0" smtClean="0"/>
              <a:t> Toronto (</a:t>
            </a:r>
            <a:r>
              <a:rPr lang="es-CO" sz="2600" dirty="0"/>
              <a:t>L</a:t>
            </a:r>
            <a:r>
              <a:rPr lang="es-CO" sz="2600" dirty="0" smtClean="0"/>
              <a:t>eslie Chan), </a:t>
            </a:r>
          </a:p>
          <a:p>
            <a:pPr lvl="0"/>
            <a:r>
              <a:rPr lang="es-CO" sz="2600" dirty="0" err="1" smtClean="0"/>
              <a:t>U.de</a:t>
            </a:r>
            <a:r>
              <a:rPr lang="es-CO" sz="2600" dirty="0" smtClean="0"/>
              <a:t> Greenwich (Aaron Van </a:t>
            </a:r>
            <a:r>
              <a:rPr lang="es-CO" sz="2600" dirty="0" err="1" smtClean="0"/>
              <a:t>Clyton</a:t>
            </a:r>
            <a:r>
              <a:rPr lang="es-CO" sz="2600" dirty="0" smtClean="0"/>
              <a:t>)</a:t>
            </a:r>
          </a:p>
          <a:p>
            <a:pPr lvl="0"/>
            <a:r>
              <a:rPr lang="es-CO" sz="2600" dirty="0" err="1" smtClean="0"/>
              <a:t>U.del</a:t>
            </a:r>
            <a:r>
              <a:rPr lang="es-CO" sz="2600" dirty="0" smtClean="0"/>
              <a:t> Rosario (David Avila)</a:t>
            </a:r>
            <a:endParaRPr lang="es-CO" dirty="0"/>
          </a:p>
          <a:p>
            <a:pPr lvl="1">
              <a:buFont typeface="Wingdings" panose="05000000000000000000" pitchFamily="2" charset="2"/>
              <a:buChar char="§"/>
            </a:pPr>
            <a:endParaRPr lang="es-CO" dirty="0" smtClean="0"/>
          </a:p>
          <a:p>
            <a:pPr lvl="1"/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36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9145016" cy="1143000"/>
          </a:xfrm>
        </p:spPr>
        <p:txBody>
          <a:bodyPr>
            <a:normAutofit/>
          </a:bodyPr>
          <a:lstStyle/>
          <a:p>
            <a:r>
              <a:rPr lang="es-CO" dirty="0"/>
              <a:t>MINGA           </a:t>
            </a:r>
            <a:r>
              <a:rPr lang="es-CO" dirty="0" smtClean="0"/>
              <a:t>                         Hoy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es-CO" sz="2800" dirty="0" smtClean="0"/>
              <a:t>Definición</a:t>
            </a:r>
          </a:p>
          <a:p>
            <a:pPr lvl="1"/>
            <a:r>
              <a:rPr lang="es-CO" sz="2400" dirty="0"/>
              <a:t>Diseño general del proyecto </a:t>
            </a:r>
          </a:p>
          <a:p>
            <a:pPr lvl="1"/>
            <a:r>
              <a:rPr lang="es-CO" sz="2400" dirty="0" smtClean="0"/>
              <a:t>Manifiesto</a:t>
            </a:r>
            <a:endParaRPr lang="es-CO" sz="2400" dirty="0"/>
          </a:p>
          <a:p>
            <a:r>
              <a:rPr lang="es-CO" sz="2800" dirty="0" smtClean="0"/>
              <a:t>Plataforma</a:t>
            </a:r>
          </a:p>
          <a:p>
            <a:pPr lvl="1"/>
            <a:r>
              <a:rPr lang="es-CO" sz="2400" dirty="0"/>
              <a:t>Diseño de prototipo plataforma </a:t>
            </a:r>
            <a:r>
              <a:rPr lang="es-CO" sz="2400" dirty="0" smtClean="0"/>
              <a:t>TIC (para uso desde celulares)</a:t>
            </a:r>
            <a:endParaRPr lang="es-CO" sz="2400" dirty="0"/>
          </a:p>
          <a:p>
            <a:r>
              <a:rPr lang="es-CO" sz="2800" dirty="0" smtClean="0"/>
              <a:t>Organización</a:t>
            </a:r>
            <a:endParaRPr lang="es-CO" sz="2800" dirty="0"/>
          </a:p>
          <a:p>
            <a:pPr lvl="1"/>
            <a:r>
              <a:rPr lang="es-CO" sz="2400" dirty="0" smtClean="0"/>
              <a:t>Grupo MINGA</a:t>
            </a:r>
          </a:p>
          <a:p>
            <a:pPr lvl="1"/>
            <a:r>
              <a:rPr lang="es-CO" sz="2400" dirty="0" smtClean="0"/>
              <a:t>Red de aliados </a:t>
            </a:r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932804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MINGA                                       Organización</a:t>
            </a:r>
            <a:br>
              <a:rPr lang="es-CO" dirty="0" smtClean="0"/>
            </a:br>
            <a:r>
              <a:rPr lang="es-CO" dirty="0" smtClean="0"/>
              <a:t>			       (participan actualmente)</a:t>
            </a:r>
            <a:endParaRPr lang="es-C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es-CO" sz="2900" dirty="0" smtClean="0"/>
              <a:t>Grupo MINGA</a:t>
            </a:r>
          </a:p>
          <a:p>
            <a:pPr lvl="1"/>
            <a:r>
              <a:rPr lang="es-CO" sz="2900" dirty="0" smtClean="0"/>
              <a:t>Abel Fernández </a:t>
            </a:r>
          </a:p>
          <a:p>
            <a:pPr lvl="1"/>
            <a:r>
              <a:rPr lang="es-CO" sz="2900" dirty="0"/>
              <a:t>Jon Walker</a:t>
            </a:r>
          </a:p>
          <a:p>
            <a:pPr lvl="1"/>
            <a:r>
              <a:rPr lang="es-CO" sz="2900" dirty="0" smtClean="0"/>
              <a:t>Ernesto </a:t>
            </a:r>
            <a:r>
              <a:rPr lang="es-CO" sz="2900" dirty="0"/>
              <a:t>Lleras</a:t>
            </a:r>
          </a:p>
          <a:p>
            <a:pPr lvl="1"/>
            <a:r>
              <a:rPr lang="es-CO" sz="2900" dirty="0"/>
              <a:t>Orlando Rodríguez</a:t>
            </a:r>
          </a:p>
          <a:p>
            <a:pPr lvl="1"/>
            <a:r>
              <a:rPr lang="es-CO" sz="2900" dirty="0"/>
              <a:t>Jaime Salazar</a:t>
            </a:r>
          </a:p>
          <a:p>
            <a:pPr lvl="1"/>
            <a:r>
              <a:rPr lang="es-CO" sz="2900" dirty="0" smtClean="0"/>
              <a:t>Juan Pablo Pazos</a:t>
            </a:r>
          </a:p>
          <a:p>
            <a:pPr lvl="1"/>
            <a:r>
              <a:rPr lang="es-CO" sz="2900" dirty="0" smtClean="0"/>
              <a:t>Edwin Navarrete</a:t>
            </a:r>
          </a:p>
          <a:p>
            <a:pPr lvl="1"/>
            <a:r>
              <a:rPr lang="es-CO" sz="2900" dirty="0" smtClean="0"/>
              <a:t>Camilo Díaz</a:t>
            </a:r>
          </a:p>
          <a:p>
            <a:pPr lvl="1"/>
            <a:r>
              <a:rPr lang="es-CO" sz="2900" dirty="0" smtClean="0"/>
              <a:t>Beatriz Caicedo - ACIS </a:t>
            </a:r>
            <a:r>
              <a:rPr lang="es-CO" sz="2900" dirty="0"/>
              <a:t>– </a:t>
            </a:r>
            <a:r>
              <a:rPr lang="es-CO" sz="2900" dirty="0" smtClean="0"/>
              <a:t>organización que representa a MINGA temporalmente</a:t>
            </a:r>
          </a:p>
          <a:p>
            <a:pPr lvl="1"/>
            <a:r>
              <a:rPr lang="es-CO" sz="2900" dirty="0" smtClean="0"/>
              <a:t>Representantes de RESNATUR, CASA, AGROSOLIDARIA, UNIMINUTO</a:t>
            </a:r>
          </a:p>
          <a:p>
            <a:r>
              <a:rPr lang="es-CO" sz="2900" dirty="0" smtClean="0"/>
              <a:t>Red de aliados nacionales e internacionales interesados </a:t>
            </a:r>
          </a:p>
          <a:p>
            <a:r>
              <a:rPr lang="es-CO" sz="2900" dirty="0"/>
              <a:t>GESTORA  y coordinadora del proyecto: Martha </a:t>
            </a:r>
            <a:r>
              <a:rPr lang="es-CO" sz="2900" dirty="0" err="1"/>
              <a:t>I.Giraldo</a:t>
            </a:r>
            <a:r>
              <a:rPr lang="es-CO" sz="2900" dirty="0"/>
              <a:t> </a:t>
            </a:r>
            <a:r>
              <a:rPr lang="es-CO" sz="2900" dirty="0" err="1" smtClean="0"/>
              <a:t>Jllo</a:t>
            </a:r>
            <a:r>
              <a:rPr lang="es-CO" sz="2900" dirty="0" smtClean="0"/>
              <a:t>. </a:t>
            </a:r>
            <a:endParaRPr lang="es-C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5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/>
              <a:t>La </a:t>
            </a:r>
            <a:r>
              <a:rPr lang="es-CO" dirty="0"/>
              <a:t>idea de progreso sostenible nos pone en contacto </a:t>
            </a:r>
            <a:r>
              <a:rPr lang="es-CO" b="1" dirty="0" smtClean="0"/>
              <a:t>no</a:t>
            </a:r>
            <a:r>
              <a:rPr lang="es-CO" dirty="0" smtClean="0"/>
              <a:t> con </a:t>
            </a:r>
            <a:r>
              <a:rPr lang="es-CO" dirty="0"/>
              <a:t>un desarrollo </a:t>
            </a:r>
            <a:r>
              <a:rPr lang="es-CO" dirty="0" smtClean="0"/>
              <a:t>guiado </a:t>
            </a:r>
            <a:r>
              <a:rPr lang="es-CO" dirty="0"/>
              <a:t>por la mano invisible del mercado mundial, </a:t>
            </a:r>
            <a:endParaRPr lang="es-CO" dirty="0" smtClean="0"/>
          </a:p>
          <a:p>
            <a:pPr marL="0" indent="0" algn="ctr">
              <a:buNone/>
            </a:pPr>
            <a:r>
              <a:rPr lang="es-CO" dirty="0" smtClean="0"/>
              <a:t>sino </a:t>
            </a:r>
            <a:r>
              <a:rPr lang="es-CO" dirty="0"/>
              <a:t>por los cerebros visibles y las voluntades reconocibles de grupos, organizaciones e instituciones guías de un futuro buscado </a:t>
            </a:r>
            <a:r>
              <a:rPr lang="es-CO" dirty="0" smtClean="0"/>
              <a:t>racionalmente</a:t>
            </a:r>
          </a:p>
          <a:p>
            <a:pPr marL="0" indent="0" algn="ctr">
              <a:buNone/>
            </a:pPr>
            <a:r>
              <a:rPr lang="es-CO" u="sng" dirty="0" smtClean="0">
                <a:hlinkClick r:id="rId2"/>
              </a:rPr>
              <a:t>L.E</a:t>
            </a:r>
            <a:r>
              <a:rPr lang="es-CO" u="sng" dirty="0">
                <a:hlinkClick r:id="rId2"/>
              </a:rPr>
              <a:t>. Alonso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7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Giraldo\AppData\Local\Microsoft\Windows\Temporary Internet Files\Content.Outlook\6MHEMOH8\Boff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2" y="-603448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4005064"/>
            <a:ext cx="8856984" cy="3200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Es </a:t>
            </a:r>
            <a:r>
              <a:rPr lang="es-CO" dirty="0">
                <a:solidFill>
                  <a:schemeClr val="bg1"/>
                </a:solidFill>
              </a:rPr>
              <a:t>posible organizar una sociedad buena, </a:t>
            </a:r>
            <a:r>
              <a:rPr lang="es-CO" dirty="0" smtClean="0">
                <a:solidFill>
                  <a:schemeClr val="bg1"/>
                </a:solidFill>
              </a:rPr>
              <a:t>una </a:t>
            </a:r>
            <a:r>
              <a:rPr lang="es-CO" dirty="0">
                <a:solidFill>
                  <a:schemeClr val="bg1"/>
                </a:solidFill>
              </a:rPr>
              <a:t>Tierra de la buena-esperanza (Sachs y </a:t>
            </a:r>
            <a:r>
              <a:rPr lang="es-CO" dirty="0" err="1">
                <a:solidFill>
                  <a:schemeClr val="bg1"/>
                </a:solidFill>
              </a:rPr>
              <a:t>Dowbor</a:t>
            </a:r>
            <a:r>
              <a:rPr lang="es-CO" dirty="0">
                <a:solidFill>
                  <a:schemeClr val="bg1"/>
                </a:solidFill>
              </a:rPr>
              <a:t>) en la cual las personas prefieren cooperar y compartir en vez de competir y acumular ilimitadamente</a:t>
            </a:r>
            <a:r>
              <a:rPr lang="es-CO" dirty="0" smtClean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r>
              <a:rPr lang="es-CO" dirty="0" smtClean="0">
                <a:solidFill>
                  <a:schemeClr val="bg1"/>
                </a:solidFill>
              </a:rPr>
              <a:t>Leonardo </a:t>
            </a:r>
            <a:r>
              <a:rPr lang="es-CO" dirty="0" err="1" smtClean="0">
                <a:solidFill>
                  <a:schemeClr val="bg1"/>
                </a:solidFill>
              </a:rPr>
              <a:t>Boff</a:t>
            </a:r>
            <a:endParaRPr lang="es-CO" dirty="0">
              <a:solidFill>
                <a:schemeClr val="bg1"/>
              </a:solidFill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223926" cy="685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  </a:t>
            </a:r>
            <a:r>
              <a:rPr lang="es-CO" sz="8000" dirty="0" smtClean="0"/>
              <a:t>MINGA</a:t>
            </a:r>
            <a:br>
              <a:rPr lang="es-CO" sz="8000" dirty="0" smtClean="0"/>
            </a:br>
            <a:r>
              <a:rPr lang="es-CO" sz="8000" dirty="0" smtClean="0">
                <a:solidFill>
                  <a:srgbClr val="FF0000"/>
                </a:solidFill>
              </a:rPr>
              <a:t>FIN</a:t>
            </a:r>
            <a:br>
              <a:rPr lang="es-CO" sz="8000" dirty="0" smtClean="0">
                <a:solidFill>
                  <a:srgbClr val="FF0000"/>
                </a:solidFill>
              </a:rPr>
            </a:br>
            <a:r>
              <a:rPr lang="es-CO" sz="8000" dirty="0" smtClean="0">
                <a:solidFill>
                  <a:srgbClr val="FF0000"/>
                </a:solidFill>
              </a:rPr>
              <a:t/>
            </a:r>
            <a:br>
              <a:rPr lang="es-CO" sz="8000" dirty="0" smtClean="0">
                <a:solidFill>
                  <a:srgbClr val="FF0000"/>
                </a:solidFill>
              </a:rPr>
            </a:br>
            <a:r>
              <a:rPr lang="es-CO" sz="5300" dirty="0" smtClean="0"/>
              <a:t>Gracias!</a:t>
            </a:r>
            <a:r>
              <a:rPr lang="es-CO" sz="8900" dirty="0" smtClean="0"/>
              <a:t/>
            </a:r>
            <a:br>
              <a:rPr lang="es-CO" sz="8900" dirty="0" smtClean="0"/>
            </a:br>
            <a:r>
              <a:rPr lang="es-CO" sz="1200" dirty="0" smtClean="0"/>
              <a:t/>
            </a:r>
            <a:br>
              <a:rPr lang="es-CO" sz="1200" dirty="0" smtClean="0"/>
            </a:br>
            <a:r>
              <a:rPr lang="es-CO" sz="1200" dirty="0"/>
              <a:t/>
            </a:r>
            <a:br>
              <a:rPr lang="es-CO" sz="1200" dirty="0"/>
            </a:br>
            <a:r>
              <a:rPr lang="es-CO" sz="3100" dirty="0" smtClean="0"/>
              <a:t>Martha </a:t>
            </a:r>
            <a:r>
              <a:rPr lang="es-CO" sz="3100" dirty="0" err="1" smtClean="0"/>
              <a:t>I.Giraldo</a:t>
            </a:r>
            <a:r>
              <a:rPr lang="es-CO" sz="3100" dirty="0" smtClean="0"/>
              <a:t> Jaramillo</a:t>
            </a:r>
            <a:br>
              <a:rPr lang="es-CO" sz="3100" dirty="0" smtClean="0"/>
            </a:br>
            <a:r>
              <a:rPr lang="es-CO" sz="3100" dirty="0" smtClean="0">
                <a:hlinkClick r:id="rId2"/>
              </a:rPr>
              <a:t>migiraldo@gmail.com</a:t>
            </a:r>
            <a:r>
              <a:rPr lang="es-CO" sz="3100" dirty="0" smtClean="0"/>
              <a:t/>
            </a:r>
            <a:br>
              <a:rPr lang="es-CO" sz="3100" dirty="0" smtClean="0"/>
            </a:br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 smtClean="0"/>
              <a:t/>
            </a:r>
            <a:br>
              <a:rPr lang="es-CO" sz="2700" dirty="0" smtClean="0"/>
            </a:br>
            <a:r>
              <a:rPr lang="es-CO" sz="2700" dirty="0"/>
              <a:t/>
            </a:r>
            <a:br>
              <a:rPr lang="es-CO" sz="2700" dirty="0"/>
            </a:br>
            <a:r>
              <a:rPr lang="es-CO" sz="2700" dirty="0" smtClean="0"/>
              <a:t/>
            </a:r>
            <a:br>
              <a:rPr lang="es-CO" sz="2700" dirty="0" smtClean="0"/>
            </a:br>
            <a:endParaRPr lang="es-CO" sz="2700" dirty="0"/>
          </a:p>
        </p:txBody>
      </p:sp>
      <p:sp>
        <p:nvSpPr>
          <p:cNvPr id="4" name="Rectangle 3"/>
          <p:cNvSpPr/>
          <p:nvPr/>
        </p:nvSpPr>
        <p:spPr>
          <a:xfrm rot="5400000">
            <a:off x="3238367" y="170264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224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Problemas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12776"/>
            <a:ext cx="8892480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2800" b="1" dirty="0" smtClean="0"/>
              <a:t>INFORMACIÓN: </a:t>
            </a:r>
          </a:p>
          <a:p>
            <a:pPr marL="0" indent="0">
              <a:buNone/>
            </a:pPr>
            <a:endParaRPr lang="es-CO" sz="2800" dirty="0"/>
          </a:p>
          <a:p>
            <a:pPr lvl="1"/>
            <a:r>
              <a:rPr lang="es-CO" dirty="0"/>
              <a:t>COLOMBIA –  ???</a:t>
            </a:r>
          </a:p>
          <a:p>
            <a:pPr lvl="1"/>
            <a:r>
              <a:rPr lang="es-CO" dirty="0" smtClean="0"/>
              <a:t>MEXICO:IFAI- </a:t>
            </a:r>
            <a:r>
              <a:rPr lang="es-ES" dirty="0"/>
              <a:t>Instituto Nacional de Transparencia, Acceso a la Información y Protección de Datos Personales</a:t>
            </a:r>
          </a:p>
          <a:p>
            <a:pPr lvl="1"/>
            <a:r>
              <a:rPr lang="es-CO" dirty="0"/>
              <a:t>URUGUAY: AGESIC, Agencia de Gobierno Electrónico y la </a:t>
            </a:r>
            <a:r>
              <a:rPr lang="es-CO" dirty="0" err="1"/>
              <a:t>Soc.de</a:t>
            </a:r>
            <a:r>
              <a:rPr lang="es-CO" dirty="0"/>
              <a:t> la Información (2.008) </a:t>
            </a:r>
          </a:p>
          <a:p>
            <a:pPr lvl="3" indent="-342900"/>
            <a:r>
              <a:rPr lang="es-CO" sz="2800" dirty="0"/>
              <a:t>Portal del Estado uruguayo (portal.gub.uy) </a:t>
            </a:r>
          </a:p>
          <a:p>
            <a:pPr lvl="3" indent="-342900"/>
            <a:r>
              <a:rPr lang="es-CO" sz="2800" dirty="0"/>
              <a:t>Buscador del Estado (buscador.gub.uy)</a:t>
            </a:r>
            <a:endParaRPr lang="es-ES" sz="2800" dirty="0"/>
          </a:p>
          <a:p>
            <a:pPr lvl="1"/>
            <a:r>
              <a:rPr lang="es-CO" dirty="0"/>
              <a:t>BRASIL : IBICT- Instituto Brasilero de Información en Ciencia y Tecnología</a:t>
            </a:r>
          </a:p>
          <a:p>
            <a:pPr lvl="1"/>
            <a:r>
              <a:rPr lang="es-CO" dirty="0"/>
              <a:t>KOREA DEL SUR: NAVER: Buscador nacional.</a:t>
            </a:r>
          </a:p>
          <a:p>
            <a:pPr lvl="1" algn="just"/>
            <a:endParaRPr lang="es-CO" sz="2400" dirty="0"/>
          </a:p>
          <a:p>
            <a:pPr algn="just"/>
            <a:endParaRPr lang="es-CO" dirty="0" smtClean="0"/>
          </a:p>
          <a:p>
            <a:pPr lvl="1" algn="just"/>
            <a:endParaRPr lang="es-CO" sz="1600" dirty="0" smtClean="0"/>
          </a:p>
          <a:p>
            <a:endParaRPr lang="es-CO" dirty="0" smtClean="0"/>
          </a:p>
          <a:p>
            <a:pPr lvl="1" algn="just"/>
            <a:endParaRPr lang="es-CO" sz="1600" dirty="0" smtClean="0"/>
          </a:p>
          <a:p>
            <a:pPr lvl="1" algn="just"/>
            <a:endParaRPr lang="es-CO" sz="1500" dirty="0" smtClean="0"/>
          </a:p>
          <a:p>
            <a:pPr lvl="1" algn="just"/>
            <a:endParaRPr lang="es-CO" dirty="0" smtClean="0"/>
          </a:p>
          <a:p>
            <a:endParaRPr lang="es-CO" dirty="0" smtClean="0"/>
          </a:p>
          <a:p>
            <a:pPr>
              <a:buNone/>
            </a:pPr>
            <a:endParaRPr lang="es-CO" dirty="0" smtClean="0"/>
          </a:p>
          <a:p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3630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60648"/>
            <a:ext cx="8316416" cy="619268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r>
              <a:rPr lang="es-CO" dirty="0" smtClean="0"/>
              <a:t>Reconocer la importancia </a:t>
            </a:r>
          </a:p>
          <a:p>
            <a:pPr algn="ctr">
              <a:buNone/>
            </a:pPr>
            <a:r>
              <a:rPr lang="es-CO" dirty="0" smtClean="0"/>
              <a:t>de nuestra información local </a:t>
            </a:r>
          </a:p>
          <a:p>
            <a:pPr algn="ctr">
              <a:buNone/>
            </a:pPr>
            <a:r>
              <a:rPr lang="es-CO" dirty="0" smtClean="0"/>
              <a:t>como componente fundamental </a:t>
            </a:r>
          </a:p>
          <a:p>
            <a:pPr algn="ctr">
              <a:buNone/>
            </a:pPr>
            <a:r>
              <a:rPr lang="es-CO" dirty="0" smtClean="0"/>
              <a:t>de nuestro patrimonio,  para </a:t>
            </a:r>
          </a:p>
          <a:p>
            <a:pPr algn="ctr">
              <a:buNone/>
            </a:pPr>
            <a:r>
              <a:rPr lang="es-CO" dirty="0" smtClean="0"/>
              <a:t>fortalecer nuestra identidad, </a:t>
            </a:r>
          </a:p>
          <a:p>
            <a:pPr algn="ctr">
              <a:buNone/>
            </a:pPr>
            <a:r>
              <a:rPr lang="es-CO" dirty="0" smtClean="0"/>
              <a:t>generar oportunidades,</a:t>
            </a:r>
          </a:p>
          <a:p>
            <a:pPr algn="ctr">
              <a:buNone/>
            </a:pPr>
            <a:r>
              <a:rPr lang="es-CO" dirty="0" smtClean="0"/>
              <a:t>fortalecernos como sociedad.</a:t>
            </a:r>
          </a:p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r>
              <a:rPr lang="es-CO" dirty="0" smtClean="0"/>
              <a:t>=</a:t>
            </a:r>
          </a:p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r>
              <a:rPr lang="es-CO" dirty="0" smtClean="0"/>
              <a:t>Sociedad de la información y el conocimiento.</a:t>
            </a:r>
          </a:p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endParaRPr lang="es-CO" dirty="0" smtClean="0"/>
          </a:p>
          <a:p>
            <a:pPr algn="ctr">
              <a:buNone/>
            </a:pP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38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Problemas  (otros)</a:t>
            </a:r>
          </a:p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200" dirty="0" smtClean="0"/>
              <a:t>Además del problema del acceso a la información, vemos que:</a:t>
            </a:r>
          </a:p>
          <a:p>
            <a:pPr marL="0" indent="0">
              <a:buNone/>
            </a:pPr>
            <a:endParaRPr lang="es-CO" sz="2200" dirty="0" smtClean="0"/>
          </a:p>
          <a:p>
            <a:pPr lvl="0"/>
            <a:r>
              <a:rPr lang="es-CO" sz="2200" dirty="0" smtClean="0">
                <a:latin typeface="+mj-lt"/>
                <a:ea typeface="+mj-ea"/>
                <a:cs typeface="+mj-cs"/>
              </a:rPr>
              <a:t>          C</a:t>
            </a:r>
            <a:r>
              <a:rPr lang="es-CO" sz="2200" dirty="0" smtClean="0"/>
              <a:t>alidad de vida , </a:t>
            </a:r>
          </a:p>
          <a:p>
            <a:endParaRPr lang="es-CO" sz="2200" dirty="0" smtClean="0"/>
          </a:p>
          <a:p>
            <a:r>
              <a:rPr lang="es-CO" sz="2200" dirty="0" smtClean="0"/>
              <a:t>           El </a:t>
            </a:r>
            <a:r>
              <a:rPr lang="es-CO" sz="2200" dirty="0"/>
              <a:t>agua, los bosques, la biodiversidad</a:t>
            </a:r>
            <a:r>
              <a:rPr lang="es-CO" sz="2200" dirty="0" smtClean="0"/>
              <a:t>…</a:t>
            </a:r>
          </a:p>
          <a:p>
            <a:endParaRPr lang="es-CO" sz="2200" dirty="0" smtClean="0"/>
          </a:p>
          <a:p>
            <a:r>
              <a:rPr lang="es-CO" sz="2200" dirty="0" smtClean="0"/>
              <a:t>          Concentración </a:t>
            </a:r>
            <a:r>
              <a:rPr lang="es-CO" sz="2200" dirty="0"/>
              <a:t>de poder, la corrupción, la acumulación, el </a:t>
            </a:r>
            <a:r>
              <a:rPr lang="es-CO" sz="2200" dirty="0" smtClean="0"/>
              <a:t> </a:t>
            </a:r>
          </a:p>
          <a:p>
            <a:pPr marL="0" indent="0">
              <a:buNone/>
            </a:pPr>
            <a:r>
              <a:rPr lang="es-CO" sz="2200" dirty="0"/>
              <a:t> </a:t>
            </a:r>
            <a:r>
              <a:rPr lang="es-CO" sz="2200" dirty="0" smtClean="0"/>
              <a:t>               consumismo</a:t>
            </a:r>
            <a:r>
              <a:rPr lang="es-CO" sz="2200" dirty="0"/>
              <a:t>, la concentración de la producción</a:t>
            </a:r>
            <a:r>
              <a:rPr lang="es-CO" sz="2200" dirty="0" smtClean="0"/>
              <a:t>.</a:t>
            </a:r>
          </a:p>
          <a:p>
            <a:endParaRPr lang="es-CO" sz="2200" dirty="0"/>
          </a:p>
          <a:p>
            <a:r>
              <a:rPr lang="es-CO" sz="2200" dirty="0" smtClean="0"/>
              <a:t>          Tiempo</a:t>
            </a:r>
          </a:p>
          <a:p>
            <a:pPr marL="0" indent="0">
              <a:buNone/>
            </a:pPr>
            <a:endParaRPr lang="es-CO" sz="2200" dirty="0" smtClean="0"/>
          </a:p>
          <a:p>
            <a:pPr marL="0" indent="0">
              <a:buNone/>
            </a:pPr>
            <a:endParaRPr lang="es-CO" sz="2200" dirty="0" smtClean="0"/>
          </a:p>
          <a:p>
            <a:pPr marL="0" indent="0">
              <a:buNone/>
            </a:pPr>
            <a:endParaRPr lang="es-CO" sz="2200" dirty="0"/>
          </a:p>
          <a:p>
            <a:pPr marL="0" indent="0">
              <a:buNone/>
            </a:pPr>
            <a:endParaRPr lang="es-CO" sz="2200" dirty="0" smtClean="0"/>
          </a:p>
        </p:txBody>
      </p:sp>
      <p:sp>
        <p:nvSpPr>
          <p:cNvPr id="4" name="3 Flecha abajo"/>
          <p:cNvSpPr/>
          <p:nvPr/>
        </p:nvSpPr>
        <p:spPr>
          <a:xfrm>
            <a:off x="755576" y="1744238"/>
            <a:ext cx="2880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Flecha abajo"/>
          <p:cNvSpPr/>
          <p:nvPr/>
        </p:nvSpPr>
        <p:spPr>
          <a:xfrm rot="10800000">
            <a:off x="755576" y="3256406"/>
            <a:ext cx="2880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Flecha abajo"/>
          <p:cNvSpPr/>
          <p:nvPr/>
        </p:nvSpPr>
        <p:spPr>
          <a:xfrm>
            <a:off x="763960" y="2464318"/>
            <a:ext cx="2880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Flecha abajo"/>
          <p:cNvSpPr/>
          <p:nvPr/>
        </p:nvSpPr>
        <p:spPr>
          <a:xfrm>
            <a:off x="763960" y="4365104"/>
            <a:ext cx="2880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7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568952" cy="5832648"/>
          </a:xfrm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es-CO" dirty="0" smtClean="0"/>
              <a:t>LA </a:t>
            </a:r>
            <a:r>
              <a:rPr lang="es-CO" dirty="0"/>
              <a:t>SOCIEDAD </a:t>
            </a:r>
            <a:r>
              <a:rPr lang="es-CO" dirty="0" smtClean="0"/>
              <a:t>CIVIL (de mano de la academia) DEBE PARTICIPAR MAS ACTIVAMENTE</a:t>
            </a:r>
          </a:p>
          <a:p>
            <a:pPr marL="457200" lvl="1" indent="0" algn="ctr">
              <a:buNone/>
            </a:pPr>
            <a:r>
              <a:rPr lang="es-CO" dirty="0"/>
              <a:t>e</a:t>
            </a:r>
            <a:r>
              <a:rPr lang="es-CO" dirty="0" smtClean="0"/>
              <a:t>n </a:t>
            </a:r>
            <a:endParaRPr lang="es-CO" dirty="0"/>
          </a:p>
          <a:p>
            <a:pPr marL="0" indent="0" algn="ctr">
              <a:buNone/>
            </a:pPr>
            <a:r>
              <a:rPr lang="es-CO" dirty="0" smtClean="0"/>
              <a:t>la búsqueda de soluciones que aseguren</a:t>
            </a:r>
          </a:p>
          <a:p>
            <a:pPr marL="0" indent="0" algn="ctr">
              <a:buNone/>
            </a:pPr>
            <a:r>
              <a:rPr lang="es-CO" dirty="0" smtClean="0"/>
              <a:t>EL CUIDADO DE LA TIERRA Y EL BIENESTAR COMÚN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36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65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dirty="0" smtClean="0"/>
              <a:t>Somos muchas las </a:t>
            </a:r>
          </a:p>
          <a:p>
            <a:pPr marL="0" indent="0" algn="ctr">
              <a:buNone/>
            </a:pPr>
            <a:r>
              <a:rPr lang="es-CO" dirty="0" smtClean="0"/>
              <a:t>redes, organizaciones, personas </a:t>
            </a:r>
          </a:p>
          <a:p>
            <a:pPr marL="0" indent="0" algn="ctr">
              <a:buNone/>
            </a:pPr>
            <a:r>
              <a:rPr lang="es-CO" dirty="0" smtClean="0"/>
              <a:t>comprometidas con este propósito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Pero </a:t>
            </a:r>
          </a:p>
          <a:p>
            <a:r>
              <a:rPr lang="es-CO" sz="2800" dirty="0" smtClean="0"/>
              <a:t>Estamos </a:t>
            </a:r>
            <a:r>
              <a:rPr lang="es-CO" sz="2800" dirty="0"/>
              <a:t>dispersos, </a:t>
            </a:r>
            <a:r>
              <a:rPr lang="es-CO" sz="2800" dirty="0" smtClean="0"/>
              <a:t>no nos reconocemos, estamos desarticulados, cada uno dando sus batallas. </a:t>
            </a:r>
          </a:p>
          <a:p>
            <a:r>
              <a:rPr lang="es-CO" sz="2800" dirty="0"/>
              <a:t>H</a:t>
            </a:r>
            <a:r>
              <a:rPr lang="es-CO" sz="2800" dirty="0" smtClean="0"/>
              <a:t>ay </a:t>
            </a:r>
            <a:r>
              <a:rPr lang="es-CO" sz="2800" dirty="0"/>
              <a:t>poca cultura de colaboración.</a:t>
            </a:r>
          </a:p>
          <a:p>
            <a:pPr marL="0" indent="0" algn="ctr">
              <a:buNone/>
            </a:pPr>
            <a:endParaRPr lang="es-CO" dirty="0" smtClean="0"/>
          </a:p>
          <a:p>
            <a:pPr marL="0" indent="0" algn="ctr">
              <a:buNone/>
            </a:pPr>
            <a:endParaRPr lang="es-CO" dirty="0"/>
          </a:p>
          <a:p>
            <a:pPr marL="0" indent="0" algn="ctr">
              <a:buNone/>
            </a:pPr>
            <a:endParaRPr lang="es-CO" dirty="0"/>
          </a:p>
          <a:p>
            <a:endParaRPr lang="es-CO" sz="2200" dirty="0"/>
          </a:p>
          <a:p>
            <a:pPr marL="0" indent="0" algn="ctr">
              <a:buNone/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0652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s-CO" dirty="0" smtClean="0"/>
          </a:p>
          <a:p>
            <a:pPr marL="457200" lvl="1" indent="0">
              <a:buNone/>
            </a:pPr>
            <a:endParaRPr lang="es-CO" dirty="0"/>
          </a:p>
          <a:p>
            <a:pPr marL="457200" lvl="1" indent="0">
              <a:buNone/>
            </a:pPr>
            <a:endParaRPr lang="es-CO" dirty="0" smtClean="0"/>
          </a:p>
          <a:p>
            <a:pPr marL="457200" lvl="1" indent="0" algn="ctr">
              <a:buNone/>
            </a:pPr>
            <a:r>
              <a:rPr lang="es-CO" sz="5400" dirty="0" smtClean="0"/>
              <a:t>Que hacer,</a:t>
            </a:r>
          </a:p>
          <a:p>
            <a:pPr marL="457200" lvl="1" indent="0" algn="ctr">
              <a:buNone/>
            </a:pPr>
            <a:r>
              <a:rPr lang="es-CO" sz="5400" dirty="0" smtClean="0"/>
              <a:t>Cómo nos organizamos?</a:t>
            </a:r>
          </a:p>
          <a:p>
            <a:pPr marL="457200" lvl="1" indent="0" algn="ctr">
              <a:buNone/>
            </a:pPr>
            <a:endParaRPr lang="es-CO" dirty="0" smtClean="0"/>
          </a:p>
          <a:p>
            <a:pPr marL="457200" lvl="1" indent="0" algn="ctr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76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8803</TotalTime>
  <Words>1616</Words>
  <Application>Microsoft Office PowerPoint</Application>
  <PresentationFormat>Presentación en pantalla (4:3)</PresentationFormat>
  <Paragraphs>325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Office Theme</vt:lpstr>
      <vt:lpstr>       MINGA Mundos Interconectados para la Gestión del Aprendizaje  Acuerdo de colaboración para el  Cuidado de la Tierra y el Bienestar de las Personas   Martha I.Giraldo Jaramillo migiraldo@gmail.com Mayo 10,  2018    </vt:lpstr>
      <vt:lpstr>Antecedentes</vt:lpstr>
      <vt:lpstr>Antecedentes</vt:lpstr>
      <vt:lpstr>Problemas</vt:lpstr>
      <vt:lpstr>Presentación de PowerPoint</vt:lpstr>
      <vt:lpstr>Problemas  (otros) </vt:lpstr>
      <vt:lpstr>Presentación de PowerPoint</vt:lpstr>
      <vt:lpstr>Presentación de PowerPoint</vt:lpstr>
      <vt:lpstr>Presentación de PowerPoint</vt:lpstr>
      <vt:lpstr>Presentación de PowerPoint</vt:lpstr>
      <vt:lpstr>Propuesta:</vt:lpstr>
      <vt:lpstr>MINGA                                         Objetivo</vt:lpstr>
      <vt:lpstr>MINGA                   Objetivos Específicos</vt:lpstr>
      <vt:lpstr>Proyecto MINGA</vt:lpstr>
      <vt:lpstr>MINGA           REDES ACOMPAÑANTES</vt:lpstr>
      <vt:lpstr>Sectores inicialmente propuestos?</vt:lpstr>
      <vt:lpstr>MINGA                   Temas iniciales</vt:lpstr>
      <vt:lpstr>MINGA                Posibles redes de gobierno</vt:lpstr>
      <vt:lpstr>MINGA              Que se requiere</vt:lpstr>
      <vt:lpstr>MINGA                       Servicios</vt:lpstr>
      <vt:lpstr>Presentación de PowerPoint</vt:lpstr>
      <vt:lpstr>MINGA                               Organización                                                    </vt:lpstr>
      <vt:lpstr>MINGA                               Plataforma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Invitación</vt:lpstr>
      <vt:lpstr>MINGA                 GESTION DE INFORMACIÓN</vt:lpstr>
      <vt:lpstr>MINGA                                    Hoy</vt:lpstr>
      <vt:lpstr>MINGA                                       Organización           (participan actualmente)</vt:lpstr>
      <vt:lpstr>Presentación de PowerPoint</vt:lpstr>
      <vt:lpstr>Presentación de PowerPoint</vt:lpstr>
      <vt:lpstr>Presentación de PowerPoint</vt:lpstr>
      <vt:lpstr>           MINGA FIN  Gracias!   Martha I.Giraldo Jaramillo migiraldo@gmail.com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MGiraldo</dc:creator>
  <cp:lastModifiedBy>Martha</cp:lastModifiedBy>
  <cp:revision>531</cp:revision>
  <cp:lastPrinted>2018-05-10T05:23:32Z</cp:lastPrinted>
  <dcterms:created xsi:type="dcterms:W3CDTF">2016-09-04T03:25:47Z</dcterms:created>
  <dcterms:modified xsi:type="dcterms:W3CDTF">2018-05-10T12:08:37Z</dcterms:modified>
</cp:coreProperties>
</file>