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50" r:id="rId2"/>
    <p:sldId id="314" r:id="rId3"/>
    <p:sldId id="311" r:id="rId4"/>
    <p:sldId id="260" r:id="rId5"/>
    <p:sldId id="267" r:id="rId6"/>
    <p:sldId id="262" r:id="rId7"/>
    <p:sldId id="264" r:id="rId8"/>
    <p:sldId id="266" r:id="rId9"/>
    <p:sldId id="336" r:id="rId10"/>
    <p:sldId id="337" r:id="rId11"/>
    <p:sldId id="338" r:id="rId12"/>
    <p:sldId id="339" r:id="rId13"/>
    <p:sldId id="319" r:id="rId14"/>
    <p:sldId id="345" r:id="rId15"/>
    <p:sldId id="286" r:id="rId16"/>
    <p:sldId id="309" r:id="rId17"/>
    <p:sldId id="288" r:id="rId18"/>
    <p:sldId id="291" r:id="rId19"/>
    <p:sldId id="294" r:id="rId20"/>
    <p:sldId id="306" r:id="rId21"/>
    <p:sldId id="296" r:id="rId22"/>
    <p:sldId id="298" r:id="rId23"/>
    <p:sldId id="299" r:id="rId24"/>
    <p:sldId id="348" r:id="rId25"/>
    <p:sldId id="349" r:id="rId26"/>
    <p:sldId id="335" r:id="rId2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4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7" d="100"/>
        <a:sy n="1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G:\Google%20Drive\PNUD\Mision%20Calidad\4%20Abril\Presentacion%20Medellin\Presentacion%20Medell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dministrador\AppData\Roaming\Microsoft\Excel\Libro1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dministrador\AppData\Roaming\Microsoft\Excel\Libro1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dministrador\AppData\Roaming\Microsoft\Excel\Libro1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dministrador\AppData\Roaming\Microsoft\Excel\Libro1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13-4AB4-9D7A-6F08664AD23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13-4AB4-9D7A-6F08664AD23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13-4AB4-9D7A-6F08664AD23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13-4AB4-9D7A-6F08664AD23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13-4AB4-9D7A-6F08664AD23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713-4AB4-9D7A-6F08664AD23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713-4AB4-9D7A-6F08664AD23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13-4AB4-9D7A-6F08664AD23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713-4AB4-9D7A-6F08664AD23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713-4AB4-9D7A-6F08664AD23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713-4AB4-9D7A-6F08664AD2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'Crecimiento cepal'!$P$51:$P$57</c:f>
              <c:numCache>
                <c:formatCode>General</c:formatCode>
                <c:ptCount val="7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</c:numCache>
            </c:numRef>
          </c:cat>
          <c:val>
            <c:numRef>
              <c:f>'Crecimiento cepal'!$Q$51:$Q$57</c:f>
              <c:numCache>
                <c:formatCode>General</c:formatCode>
                <c:ptCount val="7"/>
                <c:pt idx="0">
                  <c:v>8</c:v>
                </c:pt>
                <c:pt idx="1">
                  <c:v>62</c:v>
                </c:pt>
                <c:pt idx="2">
                  <c:v>80</c:v>
                </c:pt>
                <c:pt idx="3">
                  <c:v>92</c:v>
                </c:pt>
                <c:pt idx="4">
                  <c:v>159</c:v>
                </c:pt>
                <c:pt idx="5">
                  <c:v>177</c:v>
                </c:pt>
                <c:pt idx="6">
                  <c:v>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713-4AB4-9D7A-6F08664AD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6618272"/>
        <c:axId val="296613568"/>
      </c:barChart>
      <c:catAx>
        <c:axId val="29661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6613568"/>
        <c:crosses val="autoZero"/>
        <c:auto val="1"/>
        <c:lblAlgn val="ctr"/>
        <c:lblOffset val="100"/>
        <c:noMultiLvlLbl val="0"/>
      </c:catAx>
      <c:valAx>
        <c:axId val="296613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61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Hoja2!$P$9</c:f>
              <c:strCache>
                <c:ptCount val="1"/>
                <c:pt idx="0">
                  <c:v>Colombia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Hoja2!$M$10:$M$25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xVal>
          <c:yVal>
            <c:numRef>
              <c:f>Hoja2!$P$10:$P$25</c:f>
              <c:numCache>
                <c:formatCode>General</c:formatCode>
                <c:ptCount val="16"/>
                <c:pt idx="1">
                  <c:v>0.57199999999999995</c:v>
                </c:pt>
                <c:pt idx="2">
                  <c:v>0.55400000000000005</c:v>
                </c:pt>
                <c:pt idx="3">
                  <c:v>0.55800000000000005</c:v>
                </c:pt>
                <c:pt idx="4">
                  <c:v>0.55700000000000005</c:v>
                </c:pt>
                <c:pt idx="7">
                  <c:v>0.56699999999999995</c:v>
                </c:pt>
                <c:pt idx="8">
                  <c:v>0.55700000000000005</c:v>
                </c:pt>
                <c:pt idx="9">
                  <c:v>0.56000000000000005</c:v>
                </c:pt>
                <c:pt idx="10">
                  <c:v>0.54800000000000004</c:v>
                </c:pt>
                <c:pt idx="11">
                  <c:v>0.53900000000000003</c:v>
                </c:pt>
                <c:pt idx="12">
                  <c:v>0.53900000000000003</c:v>
                </c:pt>
                <c:pt idx="13">
                  <c:v>0.53800000000000003</c:v>
                </c:pt>
                <c:pt idx="14">
                  <c:v>0.52200000000000002</c:v>
                </c:pt>
                <c:pt idx="15">
                  <c:v>0.51700000000000002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7EE-447B-A610-FB970AD35436}"/>
            </c:ext>
          </c:extLst>
        </c:ser>
        <c:ser>
          <c:idx val="1"/>
          <c:order val="1"/>
          <c:tx>
            <c:strRef>
              <c:f>Hoja2!$Q$9</c:f>
              <c:strCache>
                <c:ptCount val="1"/>
                <c:pt idx="0">
                  <c:v>Cabeceras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Hoja2!$M$10:$M$25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xVal>
          <c:yVal>
            <c:numRef>
              <c:f>Hoja2!$Q$10:$Q$25</c:f>
              <c:numCache>
                <c:formatCode>General</c:formatCode>
                <c:ptCount val="16"/>
                <c:pt idx="1">
                  <c:v>0.55000000000000004</c:v>
                </c:pt>
                <c:pt idx="2">
                  <c:v>0.53600000000000003</c:v>
                </c:pt>
                <c:pt idx="3">
                  <c:v>0.53900000000000003</c:v>
                </c:pt>
                <c:pt idx="4">
                  <c:v>0.53700000000000003</c:v>
                </c:pt>
                <c:pt idx="7">
                  <c:v>0.54200000000000004</c:v>
                </c:pt>
                <c:pt idx="8">
                  <c:v>0.53500000000000003</c:v>
                </c:pt>
                <c:pt idx="9">
                  <c:v>0.53700000000000003</c:v>
                </c:pt>
                <c:pt idx="10">
                  <c:v>0.52600000000000002</c:v>
                </c:pt>
                <c:pt idx="11">
                  <c:v>0.51400000000000001</c:v>
                </c:pt>
                <c:pt idx="12">
                  <c:v>0.51700000000000002</c:v>
                </c:pt>
                <c:pt idx="13">
                  <c:v>0.51400000000000001</c:v>
                </c:pt>
                <c:pt idx="14">
                  <c:v>0.498</c:v>
                </c:pt>
                <c:pt idx="15">
                  <c:v>0.495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7EE-447B-A610-FB970AD35436}"/>
            </c:ext>
          </c:extLst>
        </c:ser>
        <c:ser>
          <c:idx val="2"/>
          <c:order val="2"/>
          <c:tx>
            <c:strRef>
              <c:f>Hoja2!$R$9</c:f>
              <c:strCache>
                <c:ptCount val="1"/>
                <c:pt idx="0">
                  <c:v>Centros poblados y rural disperso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Hoja2!$M$10:$M$25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xVal>
          <c:yVal>
            <c:numRef>
              <c:f>Hoja2!$R$10:$R$25</c:f>
              <c:numCache>
                <c:formatCode>General</c:formatCode>
                <c:ptCount val="16"/>
                <c:pt idx="1">
                  <c:v>0.51800000000000002</c:v>
                </c:pt>
                <c:pt idx="2">
                  <c:v>0.47</c:v>
                </c:pt>
                <c:pt idx="3">
                  <c:v>0.437</c:v>
                </c:pt>
                <c:pt idx="4">
                  <c:v>0.46300000000000002</c:v>
                </c:pt>
                <c:pt idx="7">
                  <c:v>0.48899999999999999</c:v>
                </c:pt>
                <c:pt idx="8">
                  <c:v>0.46899999999999997</c:v>
                </c:pt>
                <c:pt idx="9">
                  <c:v>0.47099999999999997</c:v>
                </c:pt>
                <c:pt idx="10">
                  <c:v>0.45900000000000002</c:v>
                </c:pt>
                <c:pt idx="11">
                  <c:v>0.46500000000000002</c:v>
                </c:pt>
                <c:pt idx="12">
                  <c:v>0.44600000000000001</c:v>
                </c:pt>
                <c:pt idx="13">
                  <c:v>0.46300000000000002</c:v>
                </c:pt>
                <c:pt idx="14">
                  <c:v>0.45400000000000001</c:v>
                </c:pt>
                <c:pt idx="15">
                  <c:v>0.45800000000000002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7EE-447B-A610-FB970AD35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5829952"/>
        <c:axId val="555831264"/>
      </c:scatterChart>
      <c:valAx>
        <c:axId val="55582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831264"/>
        <c:crosses val="autoZero"/>
        <c:crossBetween val="midCat"/>
      </c:valAx>
      <c:valAx>
        <c:axId val="555831264"/>
        <c:scaling>
          <c:orientation val="minMax"/>
          <c:min val="0.4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829952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D3-4C4D-8CD6-B0F2AC03552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5D3-4C4D-8CD6-B0F2AC03552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D3-4C4D-8CD6-B0F2AC035528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5D3-4C4D-8CD6-B0F2AC035528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D3-4C4D-8CD6-B0F2AC0355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Hoja2!$B$8:$C$17</c:f>
              <c:multiLvlStrCache>
                <c:ptCount val="10"/>
                <c:lvl>
                  <c:pt idx="0">
                    <c:v>Hombre</c:v>
                  </c:pt>
                  <c:pt idx="1">
                    <c:v>Mujer</c:v>
                  </c:pt>
                  <c:pt idx="2">
                    <c:v>Hombre</c:v>
                  </c:pt>
                  <c:pt idx="3">
                    <c:v>Mujer</c:v>
                  </c:pt>
                  <c:pt idx="4">
                    <c:v>Hombre</c:v>
                  </c:pt>
                  <c:pt idx="5">
                    <c:v>Mujer</c:v>
                  </c:pt>
                  <c:pt idx="6">
                    <c:v>Hombre</c:v>
                  </c:pt>
                  <c:pt idx="7">
                    <c:v>Mujer</c:v>
                  </c:pt>
                  <c:pt idx="8">
                    <c:v>Hombre</c:v>
                  </c:pt>
                  <c:pt idx="9">
                    <c:v>Mujer</c:v>
                  </c:pt>
                </c:lvl>
                <c:lvl>
                  <c:pt idx="0">
                    <c:v>Colombia</c:v>
                  </c:pt>
                  <c:pt idx="2">
                    <c:v>Cabecera</c:v>
                  </c:pt>
                  <c:pt idx="4">
                    <c:v>Centros poblados y rural disperso</c:v>
                  </c:pt>
                  <c:pt idx="6">
                    <c:v>13 ciudades y A.M</c:v>
                  </c:pt>
                  <c:pt idx="8">
                    <c:v>Otras Cabeceras</c:v>
                  </c:pt>
                </c:lvl>
              </c:multiLvlStrCache>
            </c:multiLvlStrRef>
          </c:cat>
          <c:val>
            <c:numRef>
              <c:f>Hoja2!$D$8:$D$17</c:f>
              <c:numCache>
                <c:formatCode>General</c:formatCode>
                <c:ptCount val="10"/>
                <c:pt idx="0">
                  <c:v>26.6</c:v>
                </c:pt>
                <c:pt idx="1">
                  <c:v>30.9</c:v>
                </c:pt>
                <c:pt idx="2">
                  <c:v>22.5</c:v>
                </c:pt>
                <c:pt idx="3">
                  <c:v>28.9</c:v>
                </c:pt>
                <c:pt idx="4">
                  <c:v>37.6</c:v>
                </c:pt>
                <c:pt idx="5">
                  <c:v>41.9</c:v>
                </c:pt>
                <c:pt idx="6">
                  <c:v>14.3</c:v>
                </c:pt>
                <c:pt idx="7">
                  <c:v>18.7</c:v>
                </c:pt>
                <c:pt idx="8">
                  <c:v>34.700000000000003</c:v>
                </c:pt>
                <c:pt idx="9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3-4C4D-8CD6-B0F2AC035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2421824"/>
        <c:axId val="525761376"/>
      </c:barChart>
      <c:catAx>
        <c:axId val="53242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5761376"/>
        <c:crosses val="autoZero"/>
        <c:auto val="1"/>
        <c:lblAlgn val="ctr"/>
        <c:lblOffset val="100"/>
        <c:noMultiLvlLbl val="0"/>
      </c:catAx>
      <c:valAx>
        <c:axId val="525761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242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Hoja2!$M$10:$M$25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xVal>
          <c:yVal>
            <c:numRef>
              <c:f>Hoja2!$N$10:$N$25</c:f>
              <c:numCache>
                <c:formatCode>General</c:formatCode>
                <c:ptCount val="16"/>
                <c:pt idx="0">
                  <c:v>15.1</c:v>
                </c:pt>
                <c:pt idx="1">
                  <c:v>15.5</c:v>
                </c:pt>
                <c:pt idx="2">
                  <c:v>14.1</c:v>
                </c:pt>
                <c:pt idx="3">
                  <c:v>13.6</c:v>
                </c:pt>
                <c:pt idx="4">
                  <c:v>11.8</c:v>
                </c:pt>
                <c:pt idx="5">
                  <c:v>12.1</c:v>
                </c:pt>
                <c:pt idx="6">
                  <c:v>11.2</c:v>
                </c:pt>
                <c:pt idx="7">
                  <c:v>11.2</c:v>
                </c:pt>
                <c:pt idx="8">
                  <c:v>12</c:v>
                </c:pt>
                <c:pt idx="9">
                  <c:v>11.7</c:v>
                </c:pt>
                <c:pt idx="10">
                  <c:v>10.8</c:v>
                </c:pt>
                <c:pt idx="11">
                  <c:v>10.3</c:v>
                </c:pt>
                <c:pt idx="12">
                  <c:v>9.6</c:v>
                </c:pt>
                <c:pt idx="13">
                  <c:v>9.1</c:v>
                </c:pt>
                <c:pt idx="14">
                  <c:v>8.9</c:v>
                </c:pt>
                <c:pt idx="15">
                  <c:v>9.1999999999999993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25F-4A47-B372-81F9BEA7458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55829952"/>
        <c:axId val="555831264"/>
      </c:scatterChart>
      <c:valAx>
        <c:axId val="555829952"/>
        <c:scaling>
          <c:orientation val="minMax"/>
          <c:max val="201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831264"/>
        <c:crosses val="autoZero"/>
        <c:crossBetween val="midCat"/>
      </c:valAx>
      <c:valAx>
        <c:axId val="55583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829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0925925925925923E-2"/>
          <c:w val="0.93888888888888888"/>
          <c:h val="0.790818022747156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Hoja2!$I$49:$I$51</c:f>
              <c:strCache>
                <c:ptCount val="3"/>
                <c:pt idx="0">
                  <c:v>Colombia</c:v>
                </c:pt>
                <c:pt idx="1">
                  <c:v>Cabecera</c:v>
                </c:pt>
                <c:pt idx="2">
                  <c:v>Centros poblados y rural disperso</c:v>
                </c:pt>
              </c:strCache>
            </c:strRef>
          </c:cat>
          <c:val>
            <c:numRef>
              <c:f>Hoja2!$J$49:$J$51</c:f>
              <c:numCache>
                <c:formatCode>General</c:formatCode>
                <c:ptCount val="3"/>
                <c:pt idx="0">
                  <c:v>43.8</c:v>
                </c:pt>
                <c:pt idx="1">
                  <c:v>45.1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A-4ECE-A949-45CCFDA640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0344872"/>
        <c:axId val="530343560"/>
      </c:barChart>
      <c:catAx>
        <c:axId val="53034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0343560"/>
        <c:crosses val="autoZero"/>
        <c:auto val="1"/>
        <c:lblAlgn val="ctr"/>
        <c:lblOffset val="100"/>
        <c:noMultiLvlLbl val="0"/>
      </c:catAx>
      <c:valAx>
        <c:axId val="530343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034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92670-436C-4E03-B9FF-879959CAC716}" type="datetimeFigureOut">
              <a:rPr lang="es-CO" smtClean="0"/>
              <a:t>9/05/18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D8D0D-A0C7-43C5-8A1D-BBA8755E9B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969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48AB0-F284-6A43-91FB-4997146B7A5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333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B8A24C2-69D0-F84E-BD8F-EB5C37B35B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44141-A444-9E41-9A68-6335FCB24F29}" type="slidenum">
              <a:rPr lang="es-ES" altLang="es-CO"/>
              <a:pPr>
                <a:spcBef>
                  <a:spcPct val="0"/>
                </a:spcBef>
              </a:pPr>
              <a:t>3</a:t>
            </a:fld>
            <a:endParaRPr lang="es-ES" altLang="es-CO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712AAEB-9775-E346-8E4A-B809C564D5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F90CC11-5E16-FA45-B419-A2715A5CA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2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A415A-A54E-420D-884C-56DCDBFC1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9B3A23-4DCD-43AA-9F25-17A642AF9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B1E2BB-E41B-4BD0-9230-B48023FE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8BBB-DB9A-4B05-B472-2DD5FCBD1454}" type="datetimeFigureOut">
              <a:rPr lang="es-CO" smtClean="0"/>
              <a:t>9/05/18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3FF6D3-15D1-4BF3-8074-EC8EF472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6DF733-0D62-4016-B073-446C8E07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96BB-C890-4AA3-AD2A-92409DA3EB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557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6EDA3-661D-4AA5-8055-C9650759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405D60-1BFD-4288-8C36-D6E056BAB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734E57-2D5A-4864-B20B-5A24CB74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8BBB-DB9A-4B05-B472-2DD5FCBD1454}" type="datetimeFigureOut">
              <a:rPr lang="es-CO" smtClean="0"/>
              <a:t>9/05/18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89EFFA-58A3-4DAD-B013-BCC687F6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B4C078-17EE-4505-B259-11808171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96BB-C890-4AA3-AD2A-92409DA3EB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164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C99D58-B1AE-4EF5-930E-48ADB5883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8B3ED0-8652-4166-8C7A-69A412122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62FF5F-CD3E-4DA8-A4FF-8429C6CC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8BBB-DB9A-4B05-B472-2DD5FCBD1454}" type="datetimeFigureOut">
              <a:rPr lang="es-CO" smtClean="0"/>
              <a:t>9/05/18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E38143-98B5-4038-A072-3DCC302F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DBDF52-BF14-4CFF-8F01-DF8F1E14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96BB-C890-4AA3-AD2A-92409DA3EB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324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395E5-5C46-4D4E-A4B4-8C8D193C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6E61D5-08AD-4425-8C22-3896AD1C3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97F222-9155-4367-910E-6BC7908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8BBB-DB9A-4B05-B472-2DD5FCBD1454}" type="datetimeFigureOut">
              <a:rPr lang="es-CO" smtClean="0"/>
              <a:t>9/05/18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8D502F-70EC-4736-A71D-274ECFEF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51A8F5-0074-474D-BA33-50BACD4A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96BB-C890-4AA3-AD2A-92409DA3EB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588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E1DD9-E85D-4ECE-B5A8-B882698F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2705C2-C7B0-4BA0-9843-0A2FEC0A6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701682-C127-4FE6-80CE-E3498855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8BBB-DB9A-4B05-B472-2DD5FCBD1454}" type="datetimeFigureOut">
              <a:rPr lang="es-CO" smtClean="0"/>
              <a:t>9/05/18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4AD3B6-BB8D-4E07-AF06-075BF804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699063-F43A-4F76-B225-7515269B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96BB-C890-4AA3-AD2A-92409DA3EB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308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DC233-7B3A-4B09-A656-6070FE59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6C15C9-C51A-4420-9C62-3C5F2EBCF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8C26E8-EDCA-44FA-B010-4E495EB06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4275C0-4752-4838-9D88-B565D6AA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8BBB-DB9A-4B05-B472-2DD5FCBD1454}" type="datetimeFigureOut">
              <a:rPr lang="es-CO" smtClean="0"/>
              <a:t>9/05/18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EF53DE-ED82-41DA-A855-8F513E5B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19673C-80F7-4FEE-8498-C99C3A52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96BB-C890-4AA3-AD2A-92409DA3EB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518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1D425-55AA-4C7E-BB92-72851A64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B93C94-BE39-4F4A-AD12-E987F3B74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9278A0-5F4D-4239-8E6A-5EEA66AB4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F53797-09B1-497B-978B-9D6A1E6D2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86F528-AFA3-4F96-8BAF-2214DCC4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9E7BB4-8401-4B22-8EF1-2E236CE5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8BBB-DB9A-4B05-B472-2DD5FCBD1454}" type="datetimeFigureOut">
              <a:rPr lang="es-CO" smtClean="0"/>
              <a:t>9/05/18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EB02FE-3854-4D36-BFFB-22CB0C98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ABAA837-C8DA-40F9-8754-95DC6D7B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96BB-C890-4AA3-AD2A-92409DA3EB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189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06E44-775C-41EB-B1BE-ED9FBC75B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D82A3F-E778-40CC-B226-FB4B1BC5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8BBB-DB9A-4B05-B472-2DD5FCBD1454}" type="datetimeFigureOut">
              <a:rPr lang="es-CO" smtClean="0"/>
              <a:t>9/05/18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7972BB-32FB-47DF-A0CD-4F60C759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2487DE-1342-4A84-A3AA-34BB6406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96BB-C890-4AA3-AD2A-92409DA3EB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608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83CEC3-FA42-487E-A9A5-C8392412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8BBB-DB9A-4B05-B472-2DD5FCBD1454}" type="datetimeFigureOut">
              <a:rPr lang="es-CO" smtClean="0"/>
              <a:t>9/05/18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47AABE-7F47-41C6-9C15-0AE19405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6FAFE4-46BC-4B0F-B66A-93EF3CD0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96BB-C890-4AA3-AD2A-92409DA3EB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071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BE855-4453-44C5-B8FE-89DB0AD0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BA4425-7F88-4790-B252-02DF7851E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31CF6A-1C5F-47B4-AB69-9A41908CD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01CD5F-090A-4B77-A0D4-8F84CFDC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8BBB-DB9A-4B05-B472-2DD5FCBD1454}" type="datetimeFigureOut">
              <a:rPr lang="es-CO" smtClean="0"/>
              <a:t>9/05/18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51AEB5-309D-4901-AD79-EB5A26D7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202B82-7465-4672-BC49-6F63853B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96BB-C890-4AA3-AD2A-92409DA3EB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811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205FB-F2CA-488E-A449-51A81FE1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790203-E7B4-4D6A-A1B9-6842C6A30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ED4C6E-C0DB-4B13-BA48-4F9156C15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B97B97-69B5-4850-BE44-3AA33065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8BBB-DB9A-4B05-B472-2DD5FCBD1454}" type="datetimeFigureOut">
              <a:rPr lang="es-CO" smtClean="0"/>
              <a:t>9/05/18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5FC16A-52FE-4BDA-AD36-C28ADD46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A38006-23B4-4048-99D4-C1052716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B96BB-C890-4AA3-AD2A-92409DA3EB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555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F55D9A-1486-4085-A856-7E5D418C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1605B8-AC53-4E60-A91E-97C52AC81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2CFCF8-93C6-4099-A433-75E1152C5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8BBB-DB9A-4B05-B472-2DD5FCBD1454}" type="datetimeFigureOut">
              <a:rPr lang="es-CO" smtClean="0"/>
              <a:t>9/05/18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A746E2-7762-4DEA-AFC3-25C4908C4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BAC47-1C95-4697-AA9F-3EACD9473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B96BB-C890-4AA3-AD2A-92409DA3EB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1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Luis_sarmiento2002@yaho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news.com/2017/01/16/oxfam-eigth-men-own-as-much-wealth-as-pooresthalf-of-world-s-population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xfam.org/sites/www.oxfam.org/files/file_attachments/bp-economy-for-99-percent-160117-en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jpe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8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8F4F26-EDA5-C046-8E7F-58C422C42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2" y="269379"/>
            <a:ext cx="6414502" cy="641450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A41786A-F8F2-2D4D-B08E-03E8F1474C84}"/>
              </a:ext>
            </a:extLst>
          </p:cNvPr>
          <p:cNvSpPr/>
          <p:nvPr/>
        </p:nvSpPr>
        <p:spPr>
          <a:xfrm>
            <a:off x="6875813" y="269379"/>
            <a:ext cx="5035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1"/>
                </a:solidFill>
              </a:rPr>
              <a:t>Objetivos de desarrollo sostenible</a:t>
            </a:r>
            <a:endParaRPr lang="es-ES_tradnl" sz="32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EDCA770-B76A-8442-B0A8-8D56F04C8282}"/>
              </a:ext>
            </a:extLst>
          </p:cNvPr>
          <p:cNvSpPr/>
          <p:nvPr/>
        </p:nvSpPr>
        <p:spPr>
          <a:xfrm>
            <a:off x="7707086" y="1680796"/>
            <a:ext cx="39307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FF0000"/>
                </a:solidFill>
              </a:rPr>
              <a:t>¿Cuáles son los retos de Colombia para alcanzar </a:t>
            </a:r>
            <a:r>
              <a:rPr lang="es-ES" sz="3200" b="1" dirty="0">
                <a:solidFill>
                  <a:srgbClr val="FF0000"/>
                </a:solidFill>
              </a:rPr>
              <a:t>desarrollo humano pleno?</a:t>
            </a:r>
            <a:endParaRPr lang="es-C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7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900B2-D900-47CA-A5C6-76D757626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Planeta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6E67994B-562C-4F55-B980-CBF52DB8DB3D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1690688"/>
            <a:ext cx="6375400" cy="4999346"/>
            <a:chOff x="838200" y="1690687"/>
            <a:chExt cx="4338275" cy="340191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267E1D7-D2CB-4FAA-80F8-DB0C71A60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690688"/>
              <a:ext cx="931209" cy="931209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9F1C6D4-6A39-475F-9BF7-10716CDE4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926038"/>
              <a:ext cx="931209" cy="931209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345F328-127F-4277-805E-4660E068E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161388"/>
              <a:ext cx="931209" cy="931209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F32B494-A5EC-4B12-AE21-014401160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266" y="1690687"/>
              <a:ext cx="931209" cy="931209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736EC6C-92CD-4305-ABB6-3F8E91694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266" y="2926037"/>
              <a:ext cx="931209" cy="931209"/>
            </a:xfrm>
            <a:prstGeom prst="rect">
              <a:avLst/>
            </a:prstGeom>
          </p:spPr>
        </p:pic>
      </p:grpSp>
      <p:sp>
        <p:nvSpPr>
          <p:cNvPr id="10" name="object 4">
            <a:extLst>
              <a:ext uri="{FF2B5EF4-FFF2-40B4-BE49-F238E27FC236}">
                <a16:creationId xmlns:a16="http://schemas.microsoft.com/office/drawing/2014/main" id="{0A1921A4-61C5-4165-9035-BE99CFC6F5D9}"/>
              </a:ext>
            </a:extLst>
          </p:cNvPr>
          <p:cNvSpPr txBox="1"/>
          <p:nvPr/>
        </p:nvSpPr>
        <p:spPr>
          <a:xfrm>
            <a:off x="2601245" y="1690688"/>
            <a:ext cx="1939059" cy="950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marR="4445" indent="31750">
              <a:lnSpc>
                <a:spcPct val="98000"/>
              </a:lnSpc>
            </a:pPr>
            <a:r>
              <a:rPr sz="1200" spc="4">
                <a:solidFill>
                  <a:srgbClr val="221F1F"/>
                </a:solidFill>
                <a:latin typeface="Roboto Medium"/>
                <a:cs typeface="Roboto Medium"/>
              </a:rPr>
              <a:t>Acceso a agua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potable  </a:t>
            </a:r>
            <a:r>
              <a:rPr sz="1200" spc="4">
                <a:solidFill>
                  <a:srgbClr val="221F1F"/>
                </a:solidFill>
                <a:latin typeface="Roboto Medium"/>
                <a:cs typeface="Roboto Medium"/>
              </a:rPr>
              <a:t>Acceso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saneamiento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básico 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Tratamiento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de</a:t>
            </a:r>
            <a:r>
              <a:rPr sz="1200" spc="-63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 spc="4">
                <a:solidFill>
                  <a:srgbClr val="221F1F"/>
                </a:solidFill>
                <a:latin typeface="Roboto Medium"/>
                <a:cs typeface="Roboto Medium"/>
              </a:rPr>
              <a:t>aguas</a:t>
            </a:r>
            <a:endParaRPr sz="1200">
              <a:latin typeface="Roboto Medium"/>
              <a:cs typeface="Roboto Medium"/>
            </a:endParaRPr>
          </a:p>
          <a:p>
            <a:pPr marL="11430">
              <a:spcBef>
                <a:spcPts val="205"/>
              </a:spcBef>
            </a:pP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Gestión del</a:t>
            </a:r>
            <a:r>
              <a:rPr sz="1200" spc="-63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 spc="4">
                <a:solidFill>
                  <a:srgbClr val="221F1F"/>
                </a:solidFill>
                <a:latin typeface="Roboto Medium"/>
                <a:cs typeface="Roboto Medium"/>
              </a:rPr>
              <a:t>agua</a:t>
            </a:r>
            <a:endParaRPr sz="1200">
              <a:latin typeface="Roboto Medium"/>
              <a:cs typeface="Roboto Medium"/>
            </a:endParaRPr>
          </a:p>
          <a:p>
            <a:pPr marL="11430">
              <a:spcBef>
                <a:spcPts val="95"/>
              </a:spcBef>
            </a:pPr>
            <a:r>
              <a:rPr sz="1200" spc="4">
                <a:solidFill>
                  <a:srgbClr val="221F1F"/>
                </a:solidFill>
                <a:latin typeface="Roboto Medium"/>
                <a:cs typeface="Roboto Medium"/>
              </a:rPr>
              <a:t>Uso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eficiente del</a:t>
            </a:r>
            <a:r>
              <a:rPr sz="1200" spc="-63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 spc="4">
                <a:solidFill>
                  <a:srgbClr val="221F1F"/>
                </a:solidFill>
                <a:latin typeface="Roboto Medium"/>
                <a:cs typeface="Roboto Medium"/>
              </a:rPr>
              <a:t>agua</a:t>
            </a:r>
            <a:endParaRPr sz="1200">
              <a:latin typeface="Roboto Medium"/>
              <a:cs typeface="Roboto Medium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C3DAD776-6352-4EBF-895C-2F7D74D3B614}"/>
              </a:ext>
            </a:extLst>
          </p:cNvPr>
          <p:cNvSpPr txBox="1"/>
          <p:nvPr/>
        </p:nvSpPr>
        <p:spPr>
          <a:xfrm>
            <a:off x="2603416" y="5312355"/>
            <a:ext cx="2421082" cy="592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marR="755015">
              <a:lnSpc>
                <a:spcPct val="107000"/>
              </a:lnSpc>
            </a:pP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Resiliencia y adaptación 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Políticas</a:t>
            </a:r>
            <a:r>
              <a:rPr sz="1200" spc="-22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públicas</a:t>
            </a:r>
            <a:endParaRPr sz="1200">
              <a:latin typeface="Roboto Medium"/>
              <a:cs typeface="Roboto Medium"/>
            </a:endParaRPr>
          </a:p>
          <a:p>
            <a:pPr marL="11430">
              <a:spcBef>
                <a:spcPts val="70"/>
              </a:spcBef>
            </a:pP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Educación para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el cambio</a:t>
            </a:r>
            <a:r>
              <a:rPr sz="1200" spc="-9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climático</a:t>
            </a:r>
            <a:endParaRPr sz="1200">
              <a:latin typeface="Roboto Medium"/>
              <a:cs typeface="Roboto Medium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CA38985B-2B9B-423E-B51D-791445E758BF}"/>
              </a:ext>
            </a:extLst>
          </p:cNvPr>
          <p:cNvSpPr txBox="1"/>
          <p:nvPr/>
        </p:nvSpPr>
        <p:spPr>
          <a:xfrm>
            <a:off x="7617259" y="1690688"/>
            <a:ext cx="2139950" cy="716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marR="4445">
              <a:lnSpc>
                <a:spcPct val="97000"/>
              </a:lnSpc>
            </a:pPr>
            <a:r>
              <a:rPr sz="1200" spc="4">
                <a:solidFill>
                  <a:srgbClr val="221F1F"/>
                </a:solidFill>
                <a:latin typeface="Roboto Medium"/>
                <a:cs typeface="Roboto Medium"/>
              </a:rPr>
              <a:t>Reducción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de la</a:t>
            </a:r>
            <a:r>
              <a:rPr sz="1200" spc="-45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contaminación  Ecosistemas marinos  Acidificación del</a:t>
            </a:r>
            <a:r>
              <a:rPr sz="1200" spc="-54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océano</a:t>
            </a:r>
            <a:endParaRPr sz="1200">
              <a:latin typeface="Roboto Medium"/>
              <a:cs typeface="Roboto Medium"/>
            </a:endParaRPr>
          </a:p>
          <a:p>
            <a:pPr marL="11430">
              <a:lnSpc>
                <a:spcPts val="1360"/>
              </a:lnSpc>
            </a:pP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Pesca</a:t>
            </a:r>
            <a:r>
              <a:rPr sz="1200" spc="-58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sostenible</a:t>
            </a:r>
            <a:endParaRPr sz="1200">
              <a:latin typeface="Roboto Medium"/>
              <a:cs typeface="Roboto Medium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37D6419F-4F35-4B96-8CB8-F6DA7C97914A}"/>
              </a:ext>
            </a:extLst>
          </p:cNvPr>
          <p:cNvSpPr txBox="1"/>
          <p:nvPr/>
        </p:nvSpPr>
        <p:spPr>
          <a:xfrm>
            <a:off x="2610336" y="3506122"/>
            <a:ext cx="285634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 marR="789305">
              <a:lnSpc>
                <a:spcPts val="1390"/>
              </a:lnSpc>
            </a:pP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Conservación de ecosistemas  Protección de</a:t>
            </a:r>
            <a:r>
              <a:rPr sz="1200" spc="-81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 spc="4">
                <a:solidFill>
                  <a:srgbClr val="221F1F"/>
                </a:solidFill>
                <a:latin typeface="Roboto Medium"/>
                <a:cs typeface="Roboto Medium"/>
              </a:rPr>
              <a:t>Bosques</a:t>
            </a:r>
            <a:endParaRPr sz="1200">
              <a:latin typeface="Roboto Medium"/>
              <a:cs typeface="Roboto Medium"/>
            </a:endParaRPr>
          </a:p>
          <a:p>
            <a:pPr marL="11430" marR="4445">
              <a:lnSpc>
                <a:spcPts val="1590"/>
              </a:lnSpc>
            </a:pP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Lucha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contra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la desertificación  Preservación de ecosistemas de</a:t>
            </a:r>
            <a:r>
              <a:rPr sz="1200" spc="4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montaña</a:t>
            </a:r>
            <a:endParaRPr sz="1200">
              <a:latin typeface="Roboto Medium"/>
              <a:cs typeface="Roboto Medium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96571051-9C9E-4A71-8F5B-229C3A41D107}"/>
              </a:ext>
            </a:extLst>
          </p:cNvPr>
          <p:cNvSpPr txBox="1"/>
          <p:nvPr/>
        </p:nvSpPr>
        <p:spPr>
          <a:xfrm>
            <a:off x="7617259" y="3506122"/>
            <a:ext cx="2692400" cy="979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marR="588645" indent="10160">
              <a:lnSpc>
                <a:spcPct val="106000"/>
              </a:lnSpc>
            </a:pP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Programas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de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consumo 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Gestión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sostenible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y</a:t>
            </a:r>
            <a:r>
              <a:rPr sz="1200" spc="-40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eficiente</a:t>
            </a:r>
            <a:endParaRPr sz="1200">
              <a:latin typeface="Roboto Medium"/>
              <a:cs typeface="Roboto Medium"/>
            </a:endParaRPr>
          </a:p>
          <a:p>
            <a:pPr marL="11430" marR="4445">
              <a:lnSpc>
                <a:spcPct val="105000"/>
              </a:lnSpc>
              <a:spcBef>
                <a:spcPts val="80"/>
              </a:spcBef>
            </a:pP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Disminución desperdicio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de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alimentos 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Gestión de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productos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químicos  Reducción de</a:t>
            </a:r>
            <a:r>
              <a:rPr sz="1200" spc="-72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basuras</a:t>
            </a:r>
            <a:endParaRPr sz="1200">
              <a:latin typeface="Roboto Medium"/>
              <a:cs typeface="Roboto Medium"/>
            </a:endParaRPr>
          </a:p>
        </p:txBody>
      </p:sp>
      <p:sp>
        <p:nvSpPr>
          <p:cNvPr id="15" name="object 46">
            <a:extLst>
              <a:ext uri="{FF2B5EF4-FFF2-40B4-BE49-F238E27FC236}">
                <a16:creationId xmlns:a16="http://schemas.microsoft.com/office/drawing/2014/main" id="{C85D2A78-80CB-467A-8FE4-F74EE87DCC50}"/>
              </a:ext>
            </a:extLst>
          </p:cNvPr>
          <p:cNvSpPr/>
          <p:nvPr/>
        </p:nvSpPr>
        <p:spPr>
          <a:xfrm>
            <a:off x="2354820" y="1690688"/>
            <a:ext cx="107373" cy="986678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6">
            <a:extLst>
              <a:ext uri="{FF2B5EF4-FFF2-40B4-BE49-F238E27FC236}">
                <a16:creationId xmlns:a16="http://schemas.microsoft.com/office/drawing/2014/main" id="{CF143DC7-1BE6-4B2B-AF34-776D4B3DF1B8}"/>
              </a:ext>
            </a:extLst>
          </p:cNvPr>
          <p:cNvSpPr/>
          <p:nvPr/>
        </p:nvSpPr>
        <p:spPr>
          <a:xfrm>
            <a:off x="2367429" y="3509590"/>
            <a:ext cx="107373" cy="986678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6">
            <a:extLst>
              <a:ext uri="{FF2B5EF4-FFF2-40B4-BE49-F238E27FC236}">
                <a16:creationId xmlns:a16="http://schemas.microsoft.com/office/drawing/2014/main" id="{60E094D4-30FB-4798-AFBF-6F8CC149D0B2}"/>
              </a:ext>
            </a:extLst>
          </p:cNvPr>
          <p:cNvSpPr/>
          <p:nvPr/>
        </p:nvSpPr>
        <p:spPr>
          <a:xfrm>
            <a:off x="2336717" y="5312355"/>
            <a:ext cx="136658" cy="986678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6">
            <a:extLst>
              <a:ext uri="{FF2B5EF4-FFF2-40B4-BE49-F238E27FC236}">
                <a16:creationId xmlns:a16="http://schemas.microsoft.com/office/drawing/2014/main" id="{9DBE3929-E797-4B46-87B9-BCD60B172DD7}"/>
              </a:ext>
            </a:extLst>
          </p:cNvPr>
          <p:cNvSpPr/>
          <p:nvPr/>
        </p:nvSpPr>
        <p:spPr>
          <a:xfrm>
            <a:off x="7362830" y="1693834"/>
            <a:ext cx="107373" cy="986678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6">
            <a:extLst>
              <a:ext uri="{FF2B5EF4-FFF2-40B4-BE49-F238E27FC236}">
                <a16:creationId xmlns:a16="http://schemas.microsoft.com/office/drawing/2014/main" id="{7F07B766-3269-4A4D-91CA-4CB5DC270FC7}"/>
              </a:ext>
            </a:extLst>
          </p:cNvPr>
          <p:cNvSpPr/>
          <p:nvPr/>
        </p:nvSpPr>
        <p:spPr>
          <a:xfrm>
            <a:off x="7361743" y="3502760"/>
            <a:ext cx="107373" cy="986678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86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20FF8-1A39-43DF-A02E-816CF33F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Prosperidad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5A1800-A3C3-4A40-8A49-5F7B21953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310225" cy="13102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569FD1-484C-4E6E-827D-A368E24DF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34565"/>
            <a:ext cx="1310225" cy="13102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716707-B2FF-4E50-81BA-853272EE1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378442"/>
            <a:ext cx="1310225" cy="13102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2A78310-ED2F-4D6C-A474-7042CAD759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80" y="1690688"/>
            <a:ext cx="1310225" cy="13102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0A02109-7F24-4552-ADB4-22F7E8C07D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80" y="3523858"/>
            <a:ext cx="1310225" cy="1310225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802D2FAB-2F72-45A6-BD86-027451AD07F7}"/>
              </a:ext>
            </a:extLst>
          </p:cNvPr>
          <p:cNvSpPr txBox="1"/>
          <p:nvPr/>
        </p:nvSpPr>
        <p:spPr>
          <a:xfrm>
            <a:off x="2651250" y="1720214"/>
            <a:ext cx="3031836" cy="984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885190" indent="-1270">
              <a:lnSpc>
                <a:spcPct val="108000"/>
              </a:lnSpc>
            </a:pP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Garantizar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acceso a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la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energía 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Energías renovables  Eficiencia</a:t>
            </a:r>
            <a:r>
              <a:rPr sz="1200" spc="-31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energética</a:t>
            </a:r>
            <a:endParaRPr sz="1200">
              <a:latin typeface="Roboto Medium"/>
              <a:cs typeface="Roboto Medium"/>
            </a:endParaRPr>
          </a:p>
          <a:p>
            <a:pPr marL="12065" marR="4445">
              <a:lnSpc>
                <a:spcPct val="102000"/>
              </a:lnSpc>
              <a:spcBef>
                <a:spcPts val="90"/>
              </a:spcBef>
            </a:pP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Investigación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en energías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limpias  Infraestructura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y tecnología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para la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energía</a:t>
            </a:r>
            <a:endParaRPr sz="1200">
              <a:latin typeface="Roboto Medium"/>
              <a:cs typeface="Roboto Medium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F0674119-6383-438D-AC72-5E88315DACB4}"/>
              </a:ext>
            </a:extLst>
          </p:cNvPr>
          <p:cNvSpPr txBox="1"/>
          <p:nvPr/>
        </p:nvSpPr>
        <p:spPr>
          <a:xfrm>
            <a:off x="2651250" y="5358599"/>
            <a:ext cx="2076450" cy="984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marR="127635" indent="20955">
              <a:lnSpc>
                <a:spcPct val="108000"/>
              </a:lnSpc>
            </a:pP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Calidad de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infraestructura 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Industrialización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incluyente 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Industrias sostenibles 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Investigación</a:t>
            </a:r>
            <a:endParaRPr sz="1200">
              <a:latin typeface="Roboto Medium"/>
              <a:cs typeface="Roboto Medium"/>
            </a:endParaRPr>
          </a:p>
          <a:p>
            <a:pPr marL="11430">
              <a:spcBef>
                <a:spcPts val="30"/>
              </a:spcBef>
            </a:pP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Inclusión financiera</a:t>
            </a:r>
            <a:r>
              <a:rPr sz="1200" spc="-49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Mipymes</a:t>
            </a:r>
            <a:endParaRPr sz="1200">
              <a:latin typeface="Roboto Medium"/>
              <a:cs typeface="Roboto Medium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5D848539-7405-43AC-85F2-EB7347D3E326}"/>
              </a:ext>
            </a:extLst>
          </p:cNvPr>
          <p:cNvSpPr txBox="1"/>
          <p:nvPr/>
        </p:nvSpPr>
        <p:spPr>
          <a:xfrm>
            <a:off x="2651250" y="3523858"/>
            <a:ext cx="3972214" cy="1015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marR="591820">
              <a:lnSpc>
                <a:spcPct val="107000"/>
              </a:lnSpc>
            </a:pP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Crecimiento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de al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menos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7%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del PIB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en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los </a:t>
            </a:r>
            <a:r>
              <a:rPr sz="1200" spc="4">
                <a:solidFill>
                  <a:srgbClr val="221F1F"/>
                </a:solidFill>
                <a:latin typeface="Roboto Medium"/>
                <a:cs typeface="Roboto Medium"/>
              </a:rPr>
              <a:t>PMA  </a:t>
            </a:r>
            <a:r>
              <a:rPr sz="1200" spc="-4" err="1">
                <a:solidFill>
                  <a:srgbClr val="221F1F"/>
                </a:solidFill>
                <a:latin typeface="Roboto Medium"/>
                <a:cs typeface="Roboto Medium"/>
              </a:rPr>
              <a:t>Diversificación</a:t>
            </a:r>
            <a:endParaRPr sz="1200">
              <a:latin typeface="Roboto Medium"/>
              <a:cs typeface="Roboto Medium"/>
            </a:endParaRPr>
          </a:p>
          <a:p>
            <a:pPr marL="11430" marR="4445">
              <a:lnSpc>
                <a:spcPct val="111000"/>
              </a:lnSpc>
              <a:spcBef>
                <a:spcPts val="60"/>
              </a:spcBef>
            </a:pP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Empleo decente,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emprendimiento e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innovación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Mipymes 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Desarrollo</a:t>
            </a:r>
            <a:r>
              <a:rPr sz="1200" spc="-58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Sostenible</a:t>
            </a:r>
            <a:endParaRPr sz="1200">
              <a:latin typeface="Roboto Medium"/>
              <a:cs typeface="Roboto Medium"/>
            </a:endParaRPr>
          </a:p>
          <a:p>
            <a:pPr marL="11430">
              <a:spcBef>
                <a:spcPts val="95"/>
              </a:spcBef>
            </a:pPr>
            <a:r>
              <a:rPr sz="1200" spc="-9">
                <a:solidFill>
                  <a:srgbClr val="221F1F"/>
                </a:solidFill>
                <a:latin typeface="Roboto Medium"/>
                <a:cs typeface="Roboto Medium"/>
              </a:rPr>
              <a:t>Trabajo</a:t>
            </a:r>
            <a:r>
              <a:rPr sz="1200" spc="-54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decente</a:t>
            </a:r>
            <a:endParaRPr sz="1200">
              <a:latin typeface="Roboto Medium"/>
              <a:cs typeface="Roboto Medium"/>
            </a:endParaRPr>
          </a:p>
        </p:txBody>
      </p:sp>
      <p:sp>
        <p:nvSpPr>
          <p:cNvPr id="13" name="object 114">
            <a:extLst>
              <a:ext uri="{FF2B5EF4-FFF2-40B4-BE49-F238E27FC236}">
                <a16:creationId xmlns:a16="http://schemas.microsoft.com/office/drawing/2014/main" id="{45140AEB-CEE9-41A8-9931-762E61534F7B}"/>
              </a:ext>
            </a:extLst>
          </p:cNvPr>
          <p:cNvSpPr txBox="1"/>
          <p:nvPr/>
        </p:nvSpPr>
        <p:spPr>
          <a:xfrm>
            <a:off x="8405508" y="3534565"/>
            <a:ext cx="2408959" cy="871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marR="660400">
              <a:lnSpc>
                <a:spcPct val="115000"/>
              </a:lnSpc>
            </a:pP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Participación de la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mujer  Inclusión</a:t>
            </a:r>
            <a:r>
              <a:rPr sz="1200" spc="-31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social</a:t>
            </a:r>
            <a:endParaRPr sz="1200">
              <a:latin typeface="Roboto Medium"/>
              <a:cs typeface="Roboto Medium"/>
            </a:endParaRPr>
          </a:p>
          <a:p>
            <a:pPr marL="11430">
              <a:spcBef>
                <a:spcPts val="350"/>
              </a:spcBef>
            </a:pP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Igualdad</a:t>
            </a:r>
            <a:endParaRPr sz="1200">
              <a:latin typeface="Roboto Medium"/>
              <a:cs typeface="Roboto Medium"/>
            </a:endParaRPr>
          </a:p>
          <a:p>
            <a:pPr marL="11430">
              <a:spcBef>
                <a:spcPts val="225"/>
              </a:spcBef>
            </a:pP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Políticas para promover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la</a:t>
            </a:r>
            <a:r>
              <a:rPr sz="1200" spc="36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igualdad</a:t>
            </a:r>
            <a:endParaRPr sz="1200">
              <a:latin typeface="Roboto Medium"/>
              <a:cs typeface="Roboto Medium"/>
            </a:endParaRPr>
          </a:p>
        </p:txBody>
      </p:sp>
      <p:sp>
        <p:nvSpPr>
          <p:cNvPr id="14" name="3 Rectángulo">
            <a:extLst>
              <a:ext uri="{FF2B5EF4-FFF2-40B4-BE49-F238E27FC236}">
                <a16:creationId xmlns:a16="http://schemas.microsoft.com/office/drawing/2014/main" id="{0063389B-E7B0-4D46-A340-E02906A88110}"/>
              </a:ext>
            </a:extLst>
          </p:cNvPr>
          <p:cNvSpPr/>
          <p:nvPr/>
        </p:nvSpPr>
        <p:spPr>
          <a:xfrm>
            <a:off x="8405508" y="1720214"/>
            <a:ext cx="3332895" cy="104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" marR="4445">
              <a:lnSpc>
                <a:spcPct val="101000"/>
              </a:lnSpc>
            </a:pPr>
            <a:r>
              <a:rPr lang="es-CO" sz="1200">
                <a:solidFill>
                  <a:srgbClr val="221F1F"/>
                </a:solidFill>
                <a:latin typeface="Roboto Medium"/>
                <a:cs typeface="Roboto Medium"/>
              </a:rPr>
              <a:t>Vivienda </a:t>
            </a:r>
            <a:r>
              <a:rPr lang="es-CO" sz="1200" spc="-4">
                <a:solidFill>
                  <a:srgbClr val="221F1F"/>
                </a:solidFill>
                <a:latin typeface="Roboto Medium"/>
                <a:cs typeface="Roboto Medium"/>
              </a:rPr>
              <a:t>digna </a:t>
            </a:r>
            <a:r>
              <a:rPr lang="es-CO" sz="1200">
                <a:solidFill>
                  <a:srgbClr val="221F1F"/>
                </a:solidFill>
                <a:latin typeface="Roboto Medium"/>
                <a:cs typeface="Roboto Medium"/>
              </a:rPr>
              <a:t>y asentamientos </a:t>
            </a:r>
            <a:r>
              <a:rPr lang="es-CO" sz="1200" spc="-4">
                <a:solidFill>
                  <a:srgbClr val="221F1F"/>
                </a:solidFill>
                <a:latin typeface="Roboto Medium"/>
                <a:cs typeface="Roboto Medium"/>
              </a:rPr>
              <a:t>informales  </a:t>
            </a:r>
            <a:r>
              <a:rPr lang="es-CO" sz="1200">
                <a:solidFill>
                  <a:srgbClr val="221F1F"/>
                </a:solidFill>
                <a:latin typeface="Roboto Medium"/>
                <a:cs typeface="Roboto Medium"/>
              </a:rPr>
              <a:t>Movilidad </a:t>
            </a:r>
            <a:r>
              <a:rPr lang="es-CO" sz="1200" spc="-4">
                <a:solidFill>
                  <a:srgbClr val="221F1F"/>
                </a:solidFill>
                <a:latin typeface="Roboto Medium"/>
                <a:cs typeface="Roboto Medium"/>
              </a:rPr>
              <a:t>digna </a:t>
            </a:r>
            <a:r>
              <a:rPr lang="es-CO" sz="1200">
                <a:solidFill>
                  <a:srgbClr val="221F1F"/>
                </a:solidFill>
                <a:latin typeface="Roboto Medium"/>
                <a:cs typeface="Roboto Medium"/>
              </a:rPr>
              <a:t>e</a:t>
            </a:r>
            <a:r>
              <a:rPr lang="es-CO" sz="1200" spc="-31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lang="es-CO" sz="1200" spc="-4">
                <a:solidFill>
                  <a:srgbClr val="221F1F"/>
                </a:solidFill>
                <a:latin typeface="Roboto Medium"/>
                <a:cs typeface="Roboto Medium"/>
              </a:rPr>
              <a:t>incluyente</a:t>
            </a:r>
            <a:endParaRPr lang="es-CO" sz="1200">
              <a:solidFill>
                <a:prstClr val="black"/>
              </a:solidFill>
              <a:latin typeface="Roboto Medium"/>
              <a:cs typeface="Roboto Medium"/>
            </a:endParaRPr>
          </a:p>
          <a:p>
            <a:pPr marL="11430" marR="466090">
              <a:lnSpc>
                <a:spcPct val="104000"/>
              </a:lnSpc>
              <a:spcBef>
                <a:spcPts val="15"/>
              </a:spcBef>
            </a:pPr>
            <a:r>
              <a:rPr lang="es-CO" sz="1200" spc="-4">
                <a:solidFill>
                  <a:srgbClr val="221F1F"/>
                </a:solidFill>
                <a:latin typeface="Roboto Medium"/>
                <a:cs typeface="Roboto Medium"/>
              </a:rPr>
              <a:t>Planificación </a:t>
            </a:r>
            <a:r>
              <a:rPr lang="es-CO" sz="1200">
                <a:solidFill>
                  <a:srgbClr val="221F1F"/>
                </a:solidFill>
                <a:latin typeface="Roboto Medium"/>
                <a:cs typeface="Roboto Medium"/>
              </a:rPr>
              <a:t>urbana y participación  Patrimonio </a:t>
            </a:r>
            <a:r>
              <a:rPr lang="es-CO" sz="1200" spc="-4">
                <a:solidFill>
                  <a:srgbClr val="221F1F"/>
                </a:solidFill>
                <a:latin typeface="Roboto Medium"/>
                <a:cs typeface="Roboto Medium"/>
              </a:rPr>
              <a:t>cultural </a:t>
            </a:r>
            <a:r>
              <a:rPr lang="es-CO" sz="1200">
                <a:solidFill>
                  <a:srgbClr val="221F1F"/>
                </a:solidFill>
                <a:latin typeface="Roboto Medium"/>
                <a:cs typeface="Roboto Medium"/>
              </a:rPr>
              <a:t>y </a:t>
            </a:r>
            <a:r>
              <a:rPr lang="es-CO" sz="1200" spc="-4">
                <a:solidFill>
                  <a:srgbClr val="221F1F"/>
                </a:solidFill>
                <a:latin typeface="Roboto Medium"/>
                <a:cs typeface="Roboto Medium"/>
              </a:rPr>
              <a:t>natural </a:t>
            </a:r>
          </a:p>
          <a:p>
            <a:pPr marL="11430" marR="466090">
              <a:lnSpc>
                <a:spcPct val="104000"/>
              </a:lnSpc>
              <a:spcBef>
                <a:spcPts val="15"/>
              </a:spcBef>
            </a:pPr>
            <a:r>
              <a:rPr lang="es-CO" sz="1200">
                <a:solidFill>
                  <a:srgbClr val="221F1F"/>
                </a:solidFill>
                <a:latin typeface="Roboto Medium"/>
                <a:cs typeface="Roboto Medium"/>
              </a:rPr>
              <a:t>Gestión </a:t>
            </a:r>
            <a:r>
              <a:rPr lang="es-CO" sz="1200" spc="-4">
                <a:solidFill>
                  <a:srgbClr val="221F1F"/>
                </a:solidFill>
                <a:latin typeface="Roboto Medium"/>
                <a:cs typeface="Roboto Medium"/>
              </a:rPr>
              <a:t>del</a:t>
            </a:r>
            <a:r>
              <a:rPr lang="es-CO" sz="1200" spc="-58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lang="es-CO" sz="1200" spc="-4">
                <a:solidFill>
                  <a:srgbClr val="221F1F"/>
                </a:solidFill>
                <a:latin typeface="Roboto Medium"/>
                <a:cs typeface="Roboto Medium"/>
              </a:rPr>
              <a:t>riesgo</a:t>
            </a:r>
            <a:endParaRPr lang="es-CO" sz="1200">
              <a:solidFill>
                <a:prstClr val="black"/>
              </a:solidFill>
              <a:latin typeface="Roboto Medium"/>
              <a:cs typeface="Roboto Medium"/>
            </a:endParaRPr>
          </a:p>
        </p:txBody>
      </p:sp>
      <p:sp>
        <p:nvSpPr>
          <p:cNvPr id="15" name="object 46">
            <a:extLst>
              <a:ext uri="{FF2B5EF4-FFF2-40B4-BE49-F238E27FC236}">
                <a16:creationId xmlns:a16="http://schemas.microsoft.com/office/drawing/2014/main" id="{045325F4-4CE4-4DC3-A6D8-63CEE28BD503}"/>
              </a:ext>
            </a:extLst>
          </p:cNvPr>
          <p:cNvSpPr/>
          <p:nvPr/>
        </p:nvSpPr>
        <p:spPr>
          <a:xfrm>
            <a:off x="2346151" y="1690688"/>
            <a:ext cx="107373" cy="986678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6">
            <a:extLst>
              <a:ext uri="{FF2B5EF4-FFF2-40B4-BE49-F238E27FC236}">
                <a16:creationId xmlns:a16="http://schemas.microsoft.com/office/drawing/2014/main" id="{5EC7631E-4698-47CE-B8D1-98C203F85338}"/>
              </a:ext>
            </a:extLst>
          </p:cNvPr>
          <p:cNvSpPr/>
          <p:nvPr/>
        </p:nvSpPr>
        <p:spPr>
          <a:xfrm>
            <a:off x="2346151" y="3552714"/>
            <a:ext cx="107373" cy="986678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6">
            <a:extLst>
              <a:ext uri="{FF2B5EF4-FFF2-40B4-BE49-F238E27FC236}">
                <a16:creationId xmlns:a16="http://schemas.microsoft.com/office/drawing/2014/main" id="{A882B92C-4093-4710-9DBE-A9E0F9CA8FFB}"/>
              </a:ext>
            </a:extLst>
          </p:cNvPr>
          <p:cNvSpPr/>
          <p:nvPr/>
        </p:nvSpPr>
        <p:spPr>
          <a:xfrm>
            <a:off x="8159520" y="1717973"/>
            <a:ext cx="107373" cy="986678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6">
            <a:extLst>
              <a:ext uri="{FF2B5EF4-FFF2-40B4-BE49-F238E27FC236}">
                <a16:creationId xmlns:a16="http://schemas.microsoft.com/office/drawing/2014/main" id="{94BCF9C1-014A-4099-9923-5D81BFC56670}"/>
              </a:ext>
            </a:extLst>
          </p:cNvPr>
          <p:cNvSpPr/>
          <p:nvPr/>
        </p:nvSpPr>
        <p:spPr>
          <a:xfrm>
            <a:off x="8159519" y="3552714"/>
            <a:ext cx="107373" cy="986678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6">
            <a:extLst>
              <a:ext uri="{FF2B5EF4-FFF2-40B4-BE49-F238E27FC236}">
                <a16:creationId xmlns:a16="http://schemas.microsoft.com/office/drawing/2014/main" id="{E72D25AC-CE17-4467-8A17-E2AE20661734}"/>
              </a:ext>
            </a:extLst>
          </p:cNvPr>
          <p:cNvSpPr/>
          <p:nvPr/>
        </p:nvSpPr>
        <p:spPr>
          <a:xfrm>
            <a:off x="2341454" y="5356918"/>
            <a:ext cx="107373" cy="986678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02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E54A4-D7F5-48B3-B45F-7D03B3A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Paz y pactos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A0D11C-83D8-484A-9422-0C11AE416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30" y="1690688"/>
            <a:ext cx="1972573" cy="19725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C551366-A985-4747-9B47-F4A395F0D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29" y="4400021"/>
            <a:ext cx="1972573" cy="1972573"/>
          </a:xfrm>
          <a:prstGeom prst="rect">
            <a:avLst/>
          </a:prstGeom>
        </p:spPr>
      </p:pic>
      <p:sp>
        <p:nvSpPr>
          <p:cNvPr id="7" name="object 47">
            <a:extLst>
              <a:ext uri="{FF2B5EF4-FFF2-40B4-BE49-F238E27FC236}">
                <a16:creationId xmlns:a16="http://schemas.microsoft.com/office/drawing/2014/main" id="{66A6C256-80B9-4593-9108-D7506F68979B}"/>
              </a:ext>
            </a:extLst>
          </p:cNvPr>
          <p:cNvSpPr txBox="1"/>
          <p:nvPr/>
        </p:nvSpPr>
        <p:spPr>
          <a:xfrm>
            <a:off x="4596881" y="4400021"/>
            <a:ext cx="2809009" cy="1018615"/>
          </a:xfrm>
          <a:prstGeom prst="rect">
            <a:avLst/>
          </a:prstGeom>
        </p:spPr>
        <p:txBody>
          <a:bodyPr vert="horz" wrap="square" lIns="0" tIns="7408" rIns="0" bIns="0" rtlCol="0">
            <a:spAutoFit/>
          </a:bodyPr>
          <a:lstStyle/>
          <a:p>
            <a:pPr marL="11430" marR="4445">
              <a:lnSpc>
                <a:spcPct val="107000"/>
              </a:lnSpc>
              <a:spcBef>
                <a:spcPts val="60"/>
              </a:spcBef>
            </a:pP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Mejoramiento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de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la capacidad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tributaria 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0.7% PIB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de países ricos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para</a:t>
            </a:r>
            <a:r>
              <a:rPr sz="1200" spc="-22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AOD</a:t>
            </a:r>
            <a:endParaRPr sz="1200">
              <a:latin typeface="Roboto Medium"/>
              <a:cs typeface="Roboto Medium"/>
            </a:endParaRPr>
          </a:p>
          <a:p>
            <a:pPr marL="11430" marR="897255" algn="just">
              <a:lnSpc>
                <a:spcPct val="110000"/>
              </a:lnSpc>
              <a:spcBef>
                <a:spcPts val="100"/>
              </a:spcBef>
            </a:pP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Cooperación internacional  Sostenibilidad de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la deuda  Inversiones para los</a:t>
            </a:r>
            <a:r>
              <a:rPr sz="1200" spc="-27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 spc="4">
                <a:solidFill>
                  <a:srgbClr val="221F1F"/>
                </a:solidFill>
                <a:latin typeface="Roboto Medium"/>
                <a:cs typeface="Roboto Medium"/>
              </a:rPr>
              <a:t>PMA</a:t>
            </a:r>
            <a:endParaRPr sz="1200">
              <a:latin typeface="Roboto Medium"/>
              <a:cs typeface="Roboto Medium"/>
            </a:endParaRPr>
          </a:p>
        </p:txBody>
      </p:sp>
      <p:sp>
        <p:nvSpPr>
          <p:cNvPr id="8" name="object 49">
            <a:extLst>
              <a:ext uri="{FF2B5EF4-FFF2-40B4-BE49-F238E27FC236}">
                <a16:creationId xmlns:a16="http://schemas.microsoft.com/office/drawing/2014/main" id="{469368C2-7438-49D6-834C-3BAA249E5837}"/>
              </a:ext>
            </a:extLst>
          </p:cNvPr>
          <p:cNvSpPr txBox="1"/>
          <p:nvPr/>
        </p:nvSpPr>
        <p:spPr>
          <a:xfrm>
            <a:off x="4596881" y="1690688"/>
            <a:ext cx="4114800" cy="1564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marR="763270">
              <a:lnSpc>
                <a:spcPct val="107000"/>
              </a:lnSpc>
            </a:pP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Reducción de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la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violencia y tasas de mortalidad  Reducción de violencia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contra</a:t>
            </a:r>
            <a:r>
              <a:rPr sz="1200" spc="-45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niños</a:t>
            </a:r>
            <a:endParaRPr sz="1200">
              <a:latin typeface="Roboto Medium"/>
              <a:cs typeface="Roboto Medium"/>
            </a:endParaRPr>
          </a:p>
          <a:p>
            <a:pPr marL="11430">
              <a:lnSpc>
                <a:spcPts val="1425"/>
              </a:lnSpc>
            </a:pP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Acceso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a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la</a:t>
            </a:r>
            <a:r>
              <a:rPr sz="1200" spc="-31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justicia</a:t>
            </a:r>
            <a:endParaRPr sz="1200">
              <a:latin typeface="Roboto Medium"/>
              <a:cs typeface="Roboto Medium"/>
            </a:endParaRPr>
          </a:p>
          <a:p>
            <a:pPr marL="11430">
              <a:spcBef>
                <a:spcPts val="220"/>
              </a:spcBef>
            </a:pP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Participación y</a:t>
            </a:r>
            <a:r>
              <a:rPr sz="1200" spc="-72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representación</a:t>
            </a:r>
            <a:endParaRPr sz="1200">
              <a:latin typeface="Roboto Medium"/>
              <a:cs typeface="Roboto Medium"/>
            </a:endParaRPr>
          </a:p>
          <a:p>
            <a:pPr marL="11430">
              <a:spcBef>
                <a:spcPts val="155"/>
              </a:spcBef>
            </a:pP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Fortalecimiento de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la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participación de países en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 desarrollo</a:t>
            </a:r>
            <a:endParaRPr sz="1200">
              <a:latin typeface="Roboto Medium"/>
              <a:cs typeface="Roboto Medium"/>
            </a:endParaRPr>
          </a:p>
          <a:p>
            <a:pPr marL="11430">
              <a:spcBef>
                <a:spcPts val="95"/>
              </a:spcBef>
            </a:pPr>
            <a:r>
              <a:rPr sz="1200">
                <a:solidFill>
                  <a:srgbClr val="221F1F"/>
                </a:solidFill>
                <a:latin typeface="Roboto"/>
                <a:cs typeface="Roboto"/>
              </a:rPr>
              <a:t>Corrupción</a:t>
            </a:r>
            <a:endParaRPr sz="1200">
              <a:latin typeface="Roboto"/>
              <a:cs typeface="Roboto"/>
            </a:endParaRPr>
          </a:p>
          <a:p>
            <a:pPr marL="11430" marR="1804035">
              <a:lnSpc>
                <a:spcPts val="1435"/>
              </a:lnSpc>
              <a:spcBef>
                <a:spcPts val="100"/>
              </a:spcBef>
            </a:pP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Transparencia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institucional 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Promoción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al Estado de</a:t>
            </a:r>
            <a:r>
              <a:rPr sz="1200" spc="-40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derecho</a:t>
            </a:r>
            <a:endParaRPr sz="1200">
              <a:latin typeface="Roboto Medium"/>
              <a:cs typeface="Roboto Medium"/>
            </a:endParaRPr>
          </a:p>
        </p:txBody>
      </p:sp>
      <p:sp>
        <p:nvSpPr>
          <p:cNvPr id="9" name="object 46">
            <a:extLst>
              <a:ext uri="{FF2B5EF4-FFF2-40B4-BE49-F238E27FC236}">
                <a16:creationId xmlns:a16="http://schemas.microsoft.com/office/drawing/2014/main" id="{F2EF4A73-C16B-4299-B9FB-94988C544705}"/>
              </a:ext>
            </a:extLst>
          </p:cNvPr>
          <p:cNvSpPr/>
          <p:nvPr/>
        </p:nvSpPr>
        <p:spPr>
          <a:xfrm>
            <a:off x="4351905" y="1690688"/>
            <a:ext cx="107373" cy="1800000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6">
            <a:extLst>
              <a:ext uri="{FF2B5EF4-FFF2-40B4-BE49-F238E27FC236}">
                <a16:creationId xmlns:a16="http://schemas.microsoft.com/office/drawing/2014/main" id="{43F020C4-60FB-41A8-A9D9-3DEDB8706625}"/>
              </a:ext>
            </a:extLst>
          </p:cNvPr>
          <p:cNvSpPr/>
          <p:nvPr/>
        </p:nvSpPr>
        <p:spPr>
          <a:xfrm>
            <a:off x="4351904" y="4431958"/>
            <a:ext cx="107373" cy="986678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034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DF6D7D8-898A-F845-AEA3-52F729ABB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31750"/>
            <a:ext cx="12090400" cy="67945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68CD38D-31DE-3342-92D0-82B44BCEEB68}"/>
              </a:ext>
            </a:extLst>
          </p:cNvPr>
          <p:cNvSpPr txBox="1"/>
          <p:nvPr/>
        </p:nvSpPr>
        <p:spPr>
          <a:xfrm>
            <a:off x="7695210" y="320634"/>
            <a:ext cx="408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Línea de base 2015: 20,2</a:t>
            </a:r>
          </a:p>
        </p:txBody>
      </p:sp>
    </p:spTree>
    <p:extLst>
      <p:ext uri="{BB962C8B-B14F-4D97-AF65-F5344CB8AC3E}">
        <p14:creationId xmlns:p14="http://schemas.microsoft.com/office/powerpoint/2010/main" val="227892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BB2EE-77E5-4DE9-BAB9-254F5523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Reducir la desigualdad en y entre los países</a:t>
            </a:r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E87922-6D4B-4C8D-A6B3-C7C3FE99A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25624"/>
            <a:ext cx="2062800" cy="2062800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90178E6-9DAA-4348-8CD9-A71278EAAEA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87700" y="2057400"/>
          <a:ext cx="80137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E764EBA7-0E38-45EE-95D2-4368B1F48880}"/>
              </a:ext>
            </a:extLst>
          </p:cNvPr>
          <p:cNvSpPr/>
          <p:nvPr/>
        </p:nvSpPr>
        <p:spPr>
          <a:xfrm>
            <a:off x="4519375" y="1533237"/>
            <a:ext cx="6252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/>
              <a:t>Colombia. Coeficiente de Gini por área 2001-2016</a:t>
            </a:r>
            <a:endParaRPr lang="es-CO" sz="160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13D9AB0-C7D3-4164-871F-45013FDCFAA5}"/>
              </a:ext>
            </a:extLst>
          </p:cNvPr>
          <p:cNvSpPr/>
          <p:nvPr/>
        </p:nvSpPr>
        <p:spPr>
          <a:xfrm>
            <a:off x="4951946" y="6611779"/>
            <a:ext cx="504295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>
                <a:latin typeface="Arial" panose="020B0604020202020204" pitchFamily="34" charset="0"/>
                <a:cs typeface="Arial" panose="020B0604020202020204" pitchFamily="34" charset="0"/>
              </a:rPr>
              <a:t>Elaboración propia con base en DANE</a:t>
            </a:r>
          </a:p>
        </p:txBody>
      </p:sp>
    </p:spTree>
    <p:extLst>
      <p:ext uri="{BB962C8B-B14F-4D97-AF65-F5344CB8AC3E}">
        <p14:creationId xmlns:p14="http://schemas.microsoft.com/office/powerpoint/2010/main" val="423753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BB2EE-77E5-4DE9-BAB9-254F5523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Garantizar una educación inclusiva, equitativa y de calidad y promover oportunidades de aprendizaje durante toda la vida para todos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24D09F-C6BE-4AC4-AFB1-B4A8DF6D4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066" y="1860550"/>
            <a:ext cx="8360834" cy="801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</a:rPr>
              <a:t>La educación de calidad compensa la inequidad, contribuye a la paz y propicia la competitividad del país</a:t>
            </a:r>
            <a:endParaRPr lang="es-CO" sz="240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3866DA-E448-44A4-A3C9-164276B9B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2062800" cy="2062800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E81138F-6F88-40B6-AB82-3F01F430CA2F}"/>
              </a:ext>
            </a:extLst>
          </p:cNvPr>
          <p:cNvSpPr txBox="1">
            <a:spLocks/>
          </p:cNvSpPr>
          <p:nvPr/>
        </p:nvSpPr>
        <p:spPr>
          <a:xfrm>
            <a:off x="3346539" y="2682049"/>
            <a:ext cx="9038435" cy="801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tx1"/>
                </a:solidFill>
                <a:latin typeface="Times" pitchFamily="2" charset="0"/>
              </a:rPr>
              <a:t>“</a:t>
            </a:r>
            <a:r>
              <a:rPr lang="es-ES" sz="1800" dirty="0">
                <a:solidFill>
                  <a:schemeClr val="tx1"/>
                </a:solidFill>
                <a:latin typeface="Times" pitchFamily="2" charset="0"/>
              </a:rPr>
              <a:t>Las desigualdades económicas y políticas están asociadas a un desarrollo insuficiente de las instituciones, pueden incentivar el crimen, la violencia, la inestabilidad y los conflictos políticos”. </a:t>
            </a:r>
            <a:r>
              <a:rPr lang="es-ES" sz="1800" dirty="0" err="1">
                <a:solidFill>
                  <a:schemeClr val="tx1"/>
                </a:solidFill>
                <a:latin typeface="Times" pitchFamily="2" charset="0"/>
              </a:rPr>
              <a:t>Bourguignon</a:t>
            </a:r>
            <a:r>
              <a:rPr lang="es-ES" sz="1800" dirty="0">
                <a:solidFill>
                  <a:schemeClr val="tx1"/>
                </a:solidFill>
                <a:latin typeface="Times" pitchFamily="2" charset="0"/>
              </a:rPr>
              <a:t>, 2006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AA7CCD8-B81C-41BF-A80E-DEF814D2561D}"/>
              </a:ext>
            </a:extLst>
          </p:cNvPr>
          <p:cNvSpPr/>
          <p:nvPr/>
        </p:nvSpPr>
        <p:spPr>
          <a:xfrm>
            <a:off x="3320011" y="3659673"/>
            <a:ext cx="8290943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latin typeface="Times" pitchFamily="2" charset="0"/>
                <a:cs typeface="Arial" panose="020B0604020202020204" pitchFamily="34" charset="0"/>
              </a:rPr>
              <a:t>Poca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Times" pitchFamily="2" charset="0"/>
                <a:cs typeface="Arial" panose="020B0604020202020204" pitchFamily="34" charset="0"/>
              </a:rPr>
              <a:t>educación y de </a:t>
            </a:r>
            <a:r>
              <a:rPr lang="es-ES" b="1" dirty="0">
                <a:latin typeface="Times" pitchFamily="2" charset="0"/>
                <a:cs typeface="Arial" panose="020B0604020202020204" pitchFamily="34" charset="0"/>
              </a:rPr>
              <a:t>mala calidad </a:t>
            </a:r>
            <a:r>
              <a:rPr lang="es-ES" dirty="0">
                <a:latin typeface="Times" pitchFamily="2" charset="0"/>
                <a:cs typeface="Arial" panose="020B0604020202020204" pitchFamily="34" charset="0"/>
              </a:rPr>
              <a:t>es el medio de reproducción intergeneracional de la </a:t>
            </a:r>
            <a:r>
              <a:rPr lang="es-ES" b="1" dirty="0">
                <a:latin typeface="Times" pitchFamily="2" charset="0"/>
                <a:cs typeface="Arial" panose="020B0604020202020204" pitchFamily="34" charset="0"/>
              </a:rPr>
              <a:t>pobreza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DBEB51A-B1D3-44F7-AABA-3147B8E7628A}"/>
              </a:ext>
            </a:extLst>
          </p:cNvPr>
          <p:cNvSpPr/>
          <p:nvPr/>
        </p:nvSpPr>
        <p:spPr>
          <a:xfrm>
            <a:off x="3346539" y="4455599"/>
            <a:ext cx="885831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8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Times" pitchFamily="2" charset="0"/>
                <a:cs typeface="Arial" panose="020B0604020202020204" pitchFamily="34" charset="0"/>
              </a:rPr>
              <a:t>Lo más importante para superarla es el </a:t>
            </a:r>
            <a:r>
              <a:rPr lang="es-ES" b="1" dirty="0">
                <a:latin typeface="Times" pitchFamily="2" charset="0"/>
                <a:cs typeface="Arial" panose="020B0604020202020204" pitchFamily="34" charset="0"/>
              </a:rPr>
              <a:t>acceso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  <a:cs typeface="Arial" panose="020B0604020202020204" pitchFamily="34" charset="0"/>
              </a:rPr>
              <a:t>  </a:t>
            </a:r>
            <a:r>
              <a:rPr lang="es-ES" dirty="0">
                <a:latin typeface="Times" pitchFamily="2" charset="0"/>
                <a:cs typeface="Arial" panose="020B0604020202020204" pitchFamily="34" charset="0"/>
              </a:rPr>
              <a:t>universal a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Times" pitchFamily="2" charset="0"/>
                <a:cs typeface="Arial" panose="020B0604020202020204" pitchFamily="34" charset="0"/>
              </a:rPr>
              <a:t>activos</a:t>
            </a:r>
            <a:r>
              <a:rPr lang="es-ES" dirty="0"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Times" pitchFamily="2" charset="0"/>
                <a:cs typeface="Arial" panose="020B0604020202020204" pitchFamily="34" charset="0"/>
              </a:rPr>
              <a:t>físicos</a:t>
            </a:r>
            <a:r>
              <a:rPr lang="es-ES" dirty="0"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  <a:cs typeface="Arial" panose="020B0604020202020204" pitchFamily="34" charset="0"/>
              </a:rPr>
              <a:t>y </a:t>
            </a:r>
            <a:r>
              <a:rPr lang="es-ES" b="1" dirty="0">
                <a:latin typeface="Times" pitchFamily="2" charset="0"/>
                <a:cs typeface="Arial" panose="020B0604020202020204" pitchFamily="34" charset="0"/>
              </a:rPr>
              <a:t>capital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Times" pitchFamily="2" charset="0"/>
                <a:cs typeface="Arial" panose="020B0604020202020204" pitchFamily="34" charset="0"/>
              </a:rPr>
              <a:t>humano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  <a:cs typeface="Arial" panose="020B0604020202020204" pitchFamily="34" charset="0"/>
              </a:rPr>
              <a:t>: </a:t>
            </a:r>
            <a:r>
              <a:rPr lang="es-ES" dirty="0">
                <a:latin typeface="Times" pitchFamily="2" charset="0"/>
                <a:cs typeface="Arial" panose="020B0604020202020204" pitchFamily="34" charset="0"/>
              </a:rPr>
              <a:t>calidad del cuidado familiar en la primera infancia,  educación, salud, cultura, crédito, vivienda, trabajo decente y libertad de migración (</a:t>
            </a:r>
            <a:r>
              <a:rPr lang="es-ES" dirty="0" err="1">
                <a:latin typeface="Times" pitchFamily="2" charset="0"/>
                <a:cs typeface="Arial" panose="020B0604020202020204" pitchFamily="34" charset="0"/>
              </a:rPr>
              <a:t>Bourguignon</a:t>
            </a:r>
            <a:r>
              <a:rPr lang="es-ES" dirty="0">
                <a:latin typeface="Times" pitchFamily="2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Times" pitchFamily="2" charset="0"/>
                <a:cs typeface="Arial" panose="020B0604020202020204" pitchFamily="34" charset="0"/>
              </a:rPr>
              <a:t>Shultz,Heckman</a:t>
            </a:r>
            <a:r>
              <a:rPr lang="es-ES" dirty="0">
                <a:latin typeface="Times" pitchFamily="2" charset="0"/>
                <a:cs typeface="Arial" panose="020B0604020202020204" pitchFamily="34" charset="0"/>
              </a:rPr>
              <a:t> y </a:t>
            </a:r>
            <a:r>
              <a:rPr lang="es-ES" dirty="0" err="1">
                <a:latin typeface="Times" pitchFamily="2" charset="0"/>
                <a:cs typeface="Arial" panose="020B0604020202020204" pitchFamily="34" charset="0"/>
              </a:rPr>
              <a:t>Cunha</a:t>
            </a:r>
            <a:r>
              <a:rPr lang="es-ES" dirty="0">
                <a:latin typeface="Times" pitchFamily="2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Times" pitchFamily="2" charset="0"/>
                <a:cs typeface="Arial" panose="020B0604020202020204" pitchFamily="34" charset="0"/>
              </a:rPr>
              <a:t>Rawls</a:t>
            </a:r>
            <a:r>
              <a:rPr lang="es-ES" dirty="0">
                <a:latin typeface="Times" pitchFamily="2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0" name="5 Rectángulo">
            <a:extLst>
              <a:ext uri="{FF2B5EF4-FFF2-40B4-BE49-F238E27FC236}">
                <a16:creationId xmlns:a16="http://schemas.microsoft.com/office/drawing/2014/main" id="{A9D7A27D-544E-487C-8324-378843FB2E1D}"/>
              </a:ext>
            </a:extLst>
          </p:cNvPr>
          <p:cNvSpPr/>
          <p:nvPr/>
        </p:nvSpPr>
        <p:spPr>
          <a:xfrm>
            <a:off x="3285066" y="5658560"/>
            <a:ext cx="8858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655" indent="-285750" defTabSz="642915">
              <a:buFont typeface="Arial" panose="020B0604020202020204" pitchFamily="34" charset="0"/>
              <a:buChar char="•"/>
              <a:defRPr/>
            </a:pPr>
            <a:r>
              <a:rPr lang="es-ES" b="1" dirty="0">
                <a:latin typeface="Times" pitchFamily="2" charset="0"/>
                <a:cs typeface="Arial" panose="020B0604020202020204" pitchFamily="34" charset="0"/>
                <a:sym typeface="American Typewriter" charset="0"/>
              </a:rPr>
              <a:t>La educación de calidad </a:t>
            </a:r>
            <a:r>
              <a:rPr lang="es-ES" dirty="0">
                <a:latin typeface="Times" pitchFamily="2" charset="0"/>
                <a:cs typeface="Arial" panose="020B0604020202020204" pitchFamily="34" charset="0"/>
                <a:sym typeface="American Typewriter" charset="0"/>
              </a:rPr>
              <a:t>es una estrategia que logra simultáneamente dos objetivos fundamentales en la sociedad: equidad y crecimiento </a:t>
            </a:r>
            <a:r>
              <a:rPr lang="es-ES" sz="1200" dirty="0">
                <a:latin typeface="Times" pitchFamily="2" charset="0"/>
                <a:cs typeface="Arial" panose="020B0604020202020204" pitchFamily="34" charset="0"/>
                <a:sym typeface="American Typewriter" charset="0"/>
              </a:rPr>
              <a:t>(</a:t>
            </a:r>
            <a:r>
              <a:rPr lang="es-ES" sz="1200" dirty="0" err="1">
                <a:latin typeface="Times" pitchFamily="2" charset="0"/>
                <a:cs typeface="Arial" panose="020B0604020202020204" pitchFamily="34" charset="0"/>
                <a:sym typeface="American Typewriter" charset="0"/>
              </a:rPr>
              <a:t>Heckman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2" charset="0"/>
                <a:cs typeface="Arial" panose="020B0604020202020204" pitchFamily="34" charset="0"/>
                <a:sym typeface="American Typewriter" charset="0"/>
              </a:rPr>
              <a:t>) </a:t>
            </a:r>
            <a:endParaRPr lang="es-ES" sz="1100" dirty="0">
              <a:solidFill>
                <a:schemeClr val="tx1">
                  <a:lumMod val="50000"/>
                  <a:lumOff val="50000"/>
                </a:schemeClr>
              </a:solidFill>
              <a:latin typeface="Times" pitchFamily="2" charset="0"/>
              <a:cs typeface="Arial" panose="020B0604020202020204" pitchFamily="34" charset="0"/>
              <a:sym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2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BB2EE-77E5-4DE9-BAB9-254F5523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Garantizar una educación inclusiva, equitativa y de calidad y promover oportunidades de aprendizaje durante toda la vida para todos</a:t>
            </a:r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3866DA-E448-44A4-A3C9-164276B9B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2062800" cy="20628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9EC035-11C1-4716-8640-4414DB3934D0}"/>
              </a:ext>
            </a:extLst>
          </p:cNvPr>
          <p:cNvSpPr txBox="1"/>
          <p:nvPr/>
        </p:nvSpPr>
        <p:spPr>
          <a:xfrm>
            <a:off x="5034522" y="1552188"/>
            <a:ext cx="502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/>
              <a:t>Años promedio de escolaridad Colombia 2016 y EEUU 1880-1980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564DBEAE-B0EB-490C-824B-BE24A0C0626A}"/>
              </a:ext>
            </a:extLst>
          </p:cNvPr>
          <p:cNvSpPr txBox="1">
            <a:spLocks/>
          </p:cNvSpPr>
          <p:nvPr/>
        </p:nvSpPr>
        <p:spPr>
          <a:xfrm>
            <a:off x="460164" y="4067554"/>
            <a:ext cx="3098104" cy="129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solidFill>
                  <a:schemeClr val="tx1"/>
                </a:solidFill>
              </a:rPr>
              <a:t>El promedio de años de educación de </a:t>
            </a:r>
            <a:r>
              <a:rPr lang="es-ES" sz="2000" b="1" dirty="0">
                <a:solidFill>
                  <a:schemeClr val="tx1"/>
                </a:solidFill>
              </a:rPr>
              <a:t>Colombia</a:t>
            </a:r>
            <a:r>
              <a:rPr lang="es-ES" sz="2000" dirty="0"/>
              <a:t> </a:t>
            </a:r>
            <a:r>
              <a:rPr lang="es-ES" sz="2000" dirty="0">
                <a:solidFill>
                  <a:schemeClr val="tx1"/>
                </a:solidFill>
              </a:rPr>
              <a:t>hoy es similar al que los </a:t>
            </a:r>
            <a:r>
              <a:rPr lang="es-ES" sz="2000" b="1" dirty="0">
                <a:solidFill>
                  <a:schemeClr val="tx1"/>
                </a:solidFill>
              </a:rPr>
              <a:t>EEUU</a:t>
            </a:r>
            <a:r>
              <a:rPr lang="es-ES" sz="2000" dirty="0"/>
              <a:t> </a:t>
            </a:r>
            <a:r>
              <a:rPr lang="es-ES" sz="2000" dirty="0">
                <a:solidFill>
                  <a:schemeClr val="tx1"/>
                </a:solidFill>
              </a:rPr>
              <a:t>tenían</a:t>
            </a:r>
            <a:r>
              <a:rPr lang="es-ES" sz="2000" dirty="0"/>
              <a:t> </a:t>
            </a:r>
            <a:r>
              <a:rPr lang="es-ES" sz="2000" b="1" dirty="0">
                <a:solidFill>
                  <a:schemeClr val="tx1"/>
                </a:solidFill>
              </a:rPr>
              <a:t>hacia 1900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8B3185E8-B5AD-4ED8-BA3C-1A727EA23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268" y="6197597"/>
            <a:ext cx="6765574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b="1">
                <a:solidFill>
                  <a:schemeClr val="tx1"/>
                </a:solidFill>
              </a:rPr>
              <a:t> Fuente: </a:t>
            </a:r>
            <a:r>
              <a:rPr lang="en-US" sz="1200">
                <a:solidFill>
                  <a:schemeClr val="tx1"/>
                </a:solidFill>
              </a:rPr>
              <a:t>Jones Charles I y </a:t>
            </a:r>
            <a:r>
              <a:rPr lang="en-US" sz="1200" err="1">
                <a:solidFill>
                  <a:schemeClr val="tx1"/>
                </a:solidFill>
              </a:rPr>
              <a:t>Romer</a:t>
            </a:r>
            <a:r>
              <a:rPr lang="en-US" sz="1200">
                <a:solidFill>
                  <a:schemeClr val="tx1"/>
                </a:solidFill>
              </a:rPr>
              <a:t> Paul. The New </a:t>
            </a:r>
            <a:r>
              <a:rPr lang="en-US" sz="1200" err="1">
                <a:solidFill>
                  <a:schemeClr val="tx1"/>
                </a:solidFill>
              </a:rPr>
              <a:t>Kaldor</a:t>
            </a:r>
            <a:r>
              <a:rPr lang="en-US" sz="1200">
                <a:solidFill>
                  <a:schemeClr val="tx1"/>
                </a:solidFill>
              </a:rPr>
              <a:t> Facts: Ideas, Institutions, Population, And Human Capital NBER </a:t>
            </a:r>
            <a:r>
              <a:rPr lang="en-US" sz="1200" err="1">
                <a:solidFill>
                  <a:schemeClr val="tx1"/>
                </a:solidFill>
              </a:rPr>
              <a:t>junio</a:t>
            </a:r>
            <a:r>
              <a:rPr lang="en-US" sz="1200">
                <a:solidFill>
                  <a:schemeClr val="tx1"/>
                </a:solidFill>
              </a:rPr>
              <a:t> 2009 Working paper 15094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CD4B33E-256F-4AF8-A584-F6CA848D6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40" y="2256305"/>
            <a:ext cx="6168802" cy="3802793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E10A8078-87E0-4C27-A550-CB05B5E8D5FC}"/>
              </a:ext>
            </a:extLst>
          </p:cNvPr>
          <p:cNvGrpSpPr/>
          <p:nvPr/>
        </p:nvGrpSpPr>
        <p:grpSpPr>
          <a:xfrm>
            <a:off x="5506771" y="4380203"/>
            <a:ext cx="778212" cy="600164"/>
            <a:chOff x="4193579" y="3970813"/>
            <a:chExt cx="778212" cy="600164"/>
          </a:xfrm>
        </p:grpSpPr>
        <p:sp>
          <p:nvSpPr>
            <p:cNvPr id="17" name="Conector 10">
              <a:extLst>
                <a:ext uri="{FF2B5EF4-FFF2-40B4-BE49-F238E27FC236}">
                  <a16:creationId xmlns:a16="http://schemas.microsoft.com/office/drawing/2014/main" id="{452E64AE-0FDE-48B5-BB27-A1758F2371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8383" y="4320023"/>
              <a:ext cx="248604" cy="248604"/>
            </a:xfrm>
            <a:prstGeom prst="flowChartConnector">
              <a:avLst/>
            </a:prstGeom>
            <a:solidFill>
              <a:srgbClr val="C7363F"/>
            </a:solidFill>
            <a:ln>
              <a:solidFill>
                <a:srgbClr val="C736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C7363F"/>
                </a:solidFill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56DE29A5-8E93-4021-BA45-F5CCBC3E2A06}"/>
                </a:ext>
              </a:extLst>
            </p:cNvPr>
            <p:cNvSpPr txBox="1"/>
            <p:nvPr/>
          </p:nvSpPr>
          <p:spPr>
            <a:xfrm>
              <a:off x="4193579" y="3970813"/>
              <a:ext cx="77821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/>
                <a:t>Colombia</a:t>
              </a:r>
            </a:p>
            <a:p>
              <a:pPr algn="ctr"/>
              <a:endParaRPr lang="es-CO" sz="1100" b="1"/>
            </a:p>
            <a:p>
              <a:pPr algn="ctr"/>
              <a:r>
                <a:rPr lang="es-CO" sz="1100" b="1">
                  <a:solidFill>
                    <a:schemeClr val="bg1"/>
                  </a:solidFill>
                </a:rPr>
                <a:t>8,8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97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BB2EE-77E5-4DE9-BAB9-254F5523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Lograr la igualdad entre los géneros y empoderar a todas las mujeres y las niñas</a:t>
            </a:r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0B7CB9-A545-4103-9F1C-2174B125C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2062800" cy="2062800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4852A06-1138-489D-B60D-CBC165F61C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415057"/>
              </p:ext>
            </p:extLst>
          </p:nvPr>
        </p:nvGraphicFramePr>
        <p:xfrm>
          <a:off x="3098800" y="2019300"/>
          <a:ext cx="8255000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8760D953-5165-4333-927F-E6980C5B032C}"/>
              </a:ext>
            </a:extLst>
          </p:cNvPr>
          <p:cNvSpPr/>
          <p:nvPr/>
        </p:nvSpPr>
        <p:spPr>
          <a:xfrm>
            <a:off x="3387250" y="1536126"/>
            <a:ext cx="7855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/>
              <a:t>Colombia. Hombres y Mujeres de 13 a49 años en unión que han sufrido violencia física por parte su pareja por región. ENDS 2015</a:t>
            </a:r>
            <a:endParaRPr lang="es-CO" sz="160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CDE96D-B669-4721-95F0-9E9A60072263}"/>
              </a:ext>
            </a:extLst>
          </p:cNvPr>
          <p:cNvSpPr/>
          <p:nvPr/>
        </p:nvSpPr>
        <p:spPr>
          <a:xfrm>
            <a:off x="4951946" y="6611779"/>
            <a:ext cx="581765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>
                <a:latin typeface="Arial" panose="020B0604020202020204" pitchFamily="34" charset="0"/>
                <a:cs typeface="Arial" panose="020B0604020202020204" pitchFamily="34" charset="0"/>
              </a:rPr>
              <a:t>Elaboración propia con base en  Ministerio de Salud y Profamilia (2015) </a:t>
            </a:r>
            <a:r>
              <a:rPr lang="es-CO" sz="1000" i="1">
                <a:latin typeface="Arial" panose="020B0604020202020204" pitchFamily="34" charset="0"/>
                <a:cs typeface="Arial" panose="020B0604020202020204" pitchFamily="34" charset="0"/>
              </a:rPr>
              <a:t>ENDS</a:t>
            </a:r>
            <a:endParaRPr lang="es-C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25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BB2EE-77E5-4DE9-BAB9-254F5523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Promover el crecimiento económico sostenido, inclusivo y sostenible, el empleo pleno y productivo y el trabajo decente para todos</a:t>
            </a:r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797940-D123-4776-A0B2-0621617A6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25624"/>
            <a:ext cx="2062800" cy="206280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200852B-5855-4C47-B3EE-65FF40C6C2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879219"/>
              </p:ext>
            </p:extLst>
          </p:nvPr>
        </p:nvGraphicFramePr>
        <p:xfrm>
          <a:off x="3835400" y="1968500"/>
          <a:ext cx="78994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BE1157A1-E048-45D3-AB21-669125BBFC0A}"/>
              </a:ext>
            </a:extLst>
          </p:cNvPr>
          <p:cNvSpPr/>
          <p:nvPr/>
        </p:nvSpPr>
        <p:spPr>
          <a:xfrm>
            <a:off x="4519375" y="1533237"/>
            <a:ext cx="6252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/>
              <a:t>Colombia. Tasa de desempleo 2001-2016</a:t>
            </a:r>
            <a:endParaRPr lang="es-CO" sz="160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68B6D07-8A83-4982-886B-47C84165D367}"/>
              </a:ext>
            </a:extLst>
          </p:cNvPr>
          <p:cNvSpPr/>
          <p:nvPr/>
        </p:nvSpPr>
        <p:spPr>
          <a:xfrm>
            <a:off x="4951946" y="6611779"/>
            <a:ext cx="504295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>
                <a:latin typeface="Arial" panose="020B0604020202020204" pitchFamily="34" charset="0"/>
                <a:cs typeface="Arial" panose="020B0604020202020204" pitchFamily="34" charset="0"/>
              </a:rPr>
              <a:t>Elaboración propia con base en DANE GEIH</a:t>
            </a:r>
          </a:p>
        </p:txBody>
      </p:sp>
    </p:spTree>
    <p:extLst>
      <p:ext uri="{BB962C8B-B14F-4D97-AF65-F5344CB8AC3E}">
        <p14:creationId xmlns:p14="http://schemas.microsoft.com/office/powerpoint/2010/main" val="3552052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BB2EE-77E5-4DE9-BAB9-254F5523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Lograr que las ciudades y los asentamientos humanos sean inclusivos, seguros, resilientes y sostenibles</a:t>
            </a:r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629B24-C472-4D60-A8BF-D14D4A7B1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25624"/>
            <a:ext cx="2062800" cy="2062800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22A3092-F6B2-40A3-BE5B-AE79FFEB9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636807"/>
              </p:ext>
            </p:extLst>
          </p:nvPr>
        </p:nvGraphicFramePr>
        <p:xfrm>
          <a:off x="3810000" y="2057400"/>
          <a:ext cx="7747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59CDF23B-7C95-4CA9-BA8F-67736FBCB38F}"/>
              </a:ext>
            </a:extLst>
          </p:cNvPr>
          <p:cNvSpPr/>
          <p:nvPr/>
        </p:nvSpPr>
        <p:spPr>
          <a:xfrm>
            <a:off x="4519375" y="1533237"/>
            <a:ext cx="6252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/>
              <a:t>Colombia. Porcentaje de hogares que clasifican la basura, 2016</a:t>
            </a:r>
            <a:endParaRPr lang="es-CO" sz="160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3903992-03B9-4DDE-9E29-8F132236B277}"/>
              </a:ext>
            </a:extLst>
          </p:cNvPr>
          <p:cNvSpPr/>
          <p:nvPr/>
        </p:nvSpPr>
        <p:spPr>
          <a:xfrm>
            <a:off x="4951946" y="6611779"/>
            <a:ext cx="504295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000">
                <a:latin typeface="Arial" panose="020B0604020202020204" pitchFamily="34" charset="0"/>
                <a:cs typeface="Arial" panose="020B0604020202020204" pitchFamily="34" charset="0"/>
              </a:rPr>
              <a:t>Elaboración propia con base en DANE (2017). </a:t>
            </a:r>
            <a:r>
              <a:rPr lang="es-CO" sz="1000" i="1">
                <a:latin typeface="Arial" panose="020B0604020202020204" pitchFamily="34" charset="0"/>
                <a:cs typeface="Arial" panose="020B0604020202020204" pitchFamily="34" charset="0"/>
              </a:rPr>
              <a:t>ENCV</a:t>
            </a:r>
            <a:endParaRPr lang="es-C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24000" y="1"/>
            <a:ext cx="7056000" cy="1460500"/>
          </a:xfrm>
          <a:prstGeom prst="rect">
            <a:avLst/>
          </a:prstGeom>
          <a:solidFill>
            <a:srgbClr val="C7363F"/>
          </a:solidFill>
          <a:ln>
            <a:solidFill>
              <a:srgbClr val="C736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23828"/>
            <a:ext cx="7061200" cy="1325563"/>
          </a:xfrm>
        </p:spPr>
        <p:txBody>
          <a:bodyPr>
            <a:norm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25642" y="1632980"/>
            <a:ext cx="11227691" cy="3756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lnSpc>
                <a:spcPct val="80000"/>
              </a:lnSpc>
              <a:spcBef>
                <a:spcPts val="1000"/>
              </a:spcBef>
              <a:buAutoNum type="romanUcPeriod"/>
            </a:pPr>
            <a:r>
              <a:rPr lang="es-CO" sz="3200" b="1" dirty="0">
                <a:solidFill>
                  <a:srgbClr val="C73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Nuevas concepciones: IDH, ODM, ODS: </a:t>
            </a:r>
            <a:r>
              <a:rPr lang="es-CO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ás</a:t>
            </a:r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allá del ingreso</a:t>
            </a:r>
            <a:r>
              <a:rPr lang="es-CO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PIB, IDH, ODM,ODS, “Welfare” y Wellbeing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felicidad</a:t>
            </a:r>
          </a:p>
          <a:p>
            <a:pPr marL="0" lvl="1">
              <a:lnSpc>
                <a:spcPct val="80000"/>
              </a:lnSpc>
              <a:spcBef>
                <a:spcPts val="1000"/>
              </a:spcBef>
            </a:pPr>
            <a:endParaRPr lang="es-CO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80000"/>
              </a:lnSpc>
              <a:spcBef>
                <a:spcPts val="1000"/>
              </a:spcBef>
            </a:pPr>
            <a:r>
              <a:rPr lang="es-CO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s-CO" sz="3200" b="1" dirty="0">
                <a:solidFill>
                  <a:srgbClr val="C73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Objetivo:Del </a:t>
            </a:r>
            <a:r>
              <a:rPr lang="es-CO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de la pobreza extrema  a desarrollo pleno DESCA</a:t>
            </a:r>
          </a:p>
          <a:p>
            <a:pPr marL="0" lvl="1">
              <a:lnSpc>
                <a:spcPct val="80000"/>
              </a:lnSpc>
              <a:spcBef>
                <a:spcPts val="1000"/>
              </a:spcBef>
            </a:pPr>
            <a:r>
              <a:rPr lang="es-CO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Contexto</a:t>
            </a:r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Crecimiento, equidad,globalizaci</a:t>
            </a:r>
            <a:r>
              <a:rPr lang="es-E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endParaRPr lang="es-ES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80000"/>
              </a:lnSpc>
              <a:spcBef>
                <a:spcPts val="1000"/>
              </a:spcBef>
            </a:pPr>
            <a:endParaRPr lang="es-CO" sz="3200" b="1" dirty="0">
              <a:solidFill>
                <a:srgbClr val="C73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85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BB2EE-77E5-4DE9-BAB9-254F5523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Estrategia de implementación con privados</a:t>
            </a:r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5C538E0-C701-4399-86DC-341DDC027C5E}"/>
              </a:ext>
            </a:extLst>
          </p:cNvPr>
          <p:cNvGrpSpPr>
            <a:grpSpLocks noChangeAspect="1"/>
          </p:cNvGrpSpPr>
          <p:nvPr/>
        </p:nvGrpSpPr>
        <p:grpSpPr>
          <a:xfrm>
            <a:off x="805829" y="1367432"/>
            <a:ext cx="5030444" cy="1226046"/>
            <a:chOff x="965199" y="1819431"/>
            <a:chExt cx="8489040" cy="2068993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7505FFC-49CA-4887-8D08-0119A9009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39" y="1819431"/>
              <a:ext cx="2062800" cy="20628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8C095B9-D71A-4726-844C-03E758952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319" y="1819431"/>
              <a:ext cx="2062800" cy="20628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3A51130-86A9-4A4E-955D-B717C0B63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199" y="1825624"/>
              <a:ext cx="2062800" cy="2062800"/>
            </a:xfrm>
            <a:prstGeom prst="rect">
              <a:avLst/>
            </a:prstGeom>
          </p:spPr>
        </p:pic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4690B38-883F-4E47-B24C-9B1EFF81B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931" y="2506662"/>
            <a:ext cx="5513202" cy="4351338"/>
          </a:xfrm>
        </p:spPr>
        <p:txBody>
          <a:bodyPr/>
          <a:lstStyle/>
          <a:p>
            <a:pPr marL="0" indent="0">
              <a:buNone/>
            </a:pPr>
            <a:r>
              <a:rPr lang="es-CO"/>
              <a:t>¿Por qué es importante?</a:t>
            </a:r>
          </a:p>
          <a:p>
            <a:pPr lvl="1"/>
            <a:r>
              <a:rPr lang="es-CO"/>
              <a:t>A diferencia de los ODM, los ODS hacen un </a:t>
            </a:r>
            <a:r>
              <a:rPr lang="es-CO" b="1"/>
              <a:t>llamado explícito </a:t>
            </a:r>
            <a:r>
              <a:rPr lang="es-CO"/>
              <a:t>a acciones del sector privado</a:t>
            </a:r>
          </a:p>
          <a:p>
            <a:pPr lvl="1"/>
            <a:endParaRPr lang="es-CO"/>
          </a:p>
          <a:p>
            <a:pPr lvl="1"/>
            <a:r>
              <a:rPr lang="es-CO"/>
              <a:t>El </a:t>
            </a:r>
            <a:r>
              <a:rPr lang="es-CO" b="1"/>
              <a:t>éxito de la implementación </a:t>
            </a:r>
            <a:r>
              <a:rPr lang="es-CO"/>
              <a:t>de los ODS depende de acciones y colaboración de </a:t>
            </a:r>
            <a:r>
              <a:rPr lang="es-CO" b="1"/>
              <a:t>todos los actores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0A6343D-9DB6-4FD3-AC32-29B5BF7AA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150938"/>
              </p:ext>
            </p:extLst>
          </p:nvPr>
        </p:nvGraphicFramePr>
        <p:xfrm>
          <a:off x="330201" y="2707778"/>
          <a:ext cx="5981700" cy="41041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93900">
                  <a:extLst>
                    <a:ext uri="{9D8B030D-6E8A-4147-A177-3AD203B41FA5}">
                      <a16:colId xmlns:a16="http://schemas.microsoft.com/office/drawing/2014/main" val="4010632529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269275542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4116304442"/>
                    </a:ext>
                  </a:extLst>
                </a:gridCol>
              </a:tblGrid>
              <a:tr h="789821">
                <a:tc>
                  <a:txBody>
                    <a:bodyPr/>
                    <a:lstStyle/>
                    <a:p>
                      <a:r>
                        <a:rPr lang="es-CO" sz="1600" b="0"/>
                        <a:t>Productividad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b="0"/>
                        <a:t>Industrialización inclusiva y sostenible/ Negocios inclusivos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b="0"/>
                        <a:t>Cambio en métodos de producción y consumo de bienes y 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190444"/>
                  </a:ext>
                </a:extLst>
              </a:tr>
              <a:tr h="789821">
                <a:tc>
                  <a:txBody>
                    <a:bodyPr/>
                    <a:lstStyle/>
                    <a:p>
                      <a:r>
                        <a:rPr lang="es-CO" sz="1600"/>
                        <a:t>Emprendimiento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/>
                        <a:t>Amentar acceso a servicios financieros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/>
                        <a:t>Aumentar reciclaje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202606"/>
                  </a:ext>
                </a:extLst>
              </a:tr>
              <a:tr h="789821">
                <a:tc>
                  <a:txBody>
                    <a:bodyPr/>
                    <a:lstStyle/>
                    <a:p>
                      <a:r>
                        <a:rPr lang="es-CO" sz="1600"/>
                        <a:t>Modernización tecnológica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/>
                        <a:t>Procesos industriales limpios y ambientalmente sostenibles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/>
                        <a:t>Disminuir residuos y desperdicios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54294"/>
                  </a:ext>
                </a:extLst>
              </a:tr>
              <a:tr h="789821">
                <a:tc>
                  <a:txBody>
                    <a:bodyPr/>
                    <a:lstStyle/>
                    <a:p>
                      <a:r>
                        <a:rPr lang="es-CO" sz="1600"/>
                        <a:t>Empleo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/>
                        <a:t>Mayor investigación científica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/>
                        <a:t>Uso más eficiente de recursos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834929"/>
                  </a:ext>
                </a:extLst>
              </a:tr>
              <a:tr h="789821">
                <a:tc>
                  <a:txBody>
                    <a:bodyPr/>
                    <a:lstStyle/>
                    <a:p>
                      <a:r>
                        <a:rPr lang="es-CO" sz="1600"/>
                        <a:t>Trabajadores migratorios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/>
                        <a:t>Desarrollo de infraestructura sostenible y resiliente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/>
                        <a:t>Racionalizar subsidios a combustibles fósiles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91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178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BB2EE-77E5-4DE9-BAB9-254F5523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Adoptar medidas urgentes para combatir el cambio climático y sus efectos</a:t>
            </a:r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D1A0E6-148F-4366-A8F8-13E94A8D5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2062800" cy="20628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C552A52-91B6-4002-A719-D011E15960EF}"/>
              </a:ext>
            </a:extLst>
          </p:cNvPr>
          <p:cNvSpPr/>
          <p:nvPr/>
        </p:nvSpPr>
        <p:spPr>
          <a:xfrm>
            <a:off x="4519375" y="1533237"/>
            <a:ext cx="6252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/>
              <a:t>Colombia. Anomalía de temperatura máxima en las principales ciudades (1 al 7 de febrero de 2017)</a:t>
            </a:r>
            <a:endParaRPr lang="es-CO" sz="160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1D1CE88-AF6F-4225-BE85-9604F336D4F9}"/>
              </a:ext>
            </a:extLst>
          </p:cNvPr>
          <p:cNvSpPr/>
          <p:nvPr/>
        </p:nvSpPr>
        <p:spPr>
          <a:xfrm>
            <a:off x="3810000" y="6611779"/>
            <a:ext cx="791210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Fuente: Red de desarrollo sostenible</a:t>
            </a:r>
            <a:endParaRPr lang="es-C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BC6D18A-5783-4851-953F-3C478AD5E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16" t="21033" r="6033" b="15476"/>
          <a:stretch/>
        </p:blipFill>
        <p:spPr>
          <a:xfrm>
            <a:off x="4749800" y="2332895"/>
            <a:ext cx="60325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22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BB2EE-77E5-4DE9-BAB9-254F5523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Gestionar sosteniblemente los bosques, luchar contra la desertificación, detener e invertir la degradación de las tierras y detener la pérdida de biodiversidad</a:t>
            </a:r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63BCF5-9030-4431-B8EF-1EBA078C3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2062800" cy="20628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F9A02EF-0833-4743-85ED-137EB598ED67}"/>
              </a:ext>
            </a:extLst>
          </p:cNvPr>
          <p:cNvSpPr/>
          <p:nvPr/>
        </p:nvSpPr>
        <p:spPr>
          <a:xfrm>
            <a:off x="4519375" y="1690688"/>
            <a:ext cx="6252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/>
              <a:t>Especies amenazadas: 789 en total de especies de plantas amenazadas, 313 de vertebrados y 74 de invertebrados</a:t>
            </a:r>
            <a:endParaRPr lang="es-CO" sz="16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B7E108E-0942-4A59-8E94-23524CF35A6A}"/>
              </a:ext>
            </a:extLst>
          </p:cNvPr>
          <p:cNvSpPr/>
          <p:nvPr/>
        </p:nvSpPr>
        <p:spPr>
          <a:xfrm>
            <a:off x="3810000" y="6611779"/>
            <a:ext cx="791210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Fuente: Sistema de información sobre biodiversidad de Colombia. SIB</a:t>
            </a:r>
            <a:endParaRPr lang="es-C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DAB3DBC-38CD-4A51-85EF-7F6FCFA7CE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86" t="24800" r="7605" b="13673"/>
          <a:stretch/>
        </p:blipFill>
        <p:spPr>
          <a:xfrm>
            <a:off x="4343400" y="2486233"/>
            <a:ext cx="5854700" cy="39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32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BB2EE-77E5-4DE9-BAB9-254F5523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Promover sociedades justas, pacíficas e inclusivas</a:t>
            </a:r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1856CF-5FFD-4580-8EBB-80FEFC2EB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2062800" cy="20628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3179653-B1CD-48C0-B684-48EB29C79432}"/>
              </a:ext>
            </a:extLst>
          </p:cNvPr>
          <p:cNvSpPr/>
          <p:nvPr/>
        </p:nvSpPr>
        <p:spPr>
          <a:xfrm>
            <a:off x="4519375" y="1533237"/>
            <a:ext cx="6252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/>
              <a:t>Colombia. Tasa de homicidios por 100.000 habitantes 2012-2014</a:t>
            </a:r>
            <a:endParaRPr lang="es-CO" sz="16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97A0D5E-AEE0-4F4D-A507-DCBC150B2BDD}"/>
              </a:ext>
            </a:extLst>
          </p:cNvPr>
          <p:cNvSpPr/>
          <p:nvPr/>
        </p:nvSpPr>
        <p:spPr>
          <a:xfrm>
            <a:off x="3810000" y="6611779"/>
            <a:ext cx="791210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Fuente: Elaboración propia a partir de información del Observatorio del delito SIJIN. Policía Nacional 2016</a:t>
            </a:r>
            <a:endParaRPr lang="es-C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FAFD2E-AC14-4A54-B412-9E7268F29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48" t="18432" r="8195" b="12729"/>
          <a:stretch/>
        </p:blipFill>
        <p:spPr>
          <a:xfrm>
            <a:off x="4279900" y="2095485"/>
            <a:ext cx="57912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90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D8D2-A1AF-47EE-BDD2-8A4AEFBC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El desarrollo sostenible implica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89D37DD-B0D9-4DC3-B074-0D382932E3C4}"/>
              </a:ext>
            </a:extLst>
          </p:cNvPr>
          <p:cNvSpPr txBox="1"/>
          <p:nvPr/>
        </p:nvSpPr>
        <p:spPr>
          <a:xfrm>
            <a:off x="838200" y="1690688"/>
            <a:ext cx="3154251" cy="26776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es-CO" sz="2400" dirty="0">
              <a:solidFill>
                <a:schemeClr val="bg1"/>
              </a:solidFill>
            </a:endParaRP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Crecimiento económico y reducción de pobreza  en los países en desarrollo</a:t>
            </a:r>
          </a:p>
          <a:p>
            <a:pPr lvl="0"/>
            <a:endParaRPr lang="es-CO" sz="2400" dirty="0">
              <a:solidFill>
                <a:schemeClr val="bg1"/>
              </a:solidFill>
            </a:endParaRPr>
          </a:p>
          <a:p>
            <a:pPr lvl="0"/>
            <a:r>
              <a:rPr lang="es-ES" sz="2400" dirty="0">
                <a:solidFill>
                  <a:schemeClr val="bg1"/>
                </a:solidFill>
              </a:rPr>
              <a:t>Énfasis en la equidad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C1593E-4495-4F13-A344-133B12B1ACD7}"/>
              </a:ext>
            </a:extLst>
          </p:cNvPr>
          <p:cNvSpPr txBox="1"/>
          <p:nvPr/>
        </p:nvSpPr>
        <p:spPr>
          <a:xfrm>
            <a:off x="4518874" y="1690688"/>
            <a:ext cx="3154251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endParaRPr lang="es-CO" sz="2400" dirty="0">
              <a:solidFill>
                <a:schemeClr val="bg1"/>
              </a:solidFill>
            </a:endParaRP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Inclusión social para mujeres, ancianos, minorías y pobres</a:t>
            </a:r>
          </a:p>
          <a:p>
            <a:pPr lvl="0"/>
            <a:endParaRPr lang="es-CO" sz="2400" dirty="0">
              <a:solidFill>
                <a:schemeClr val="bg1"/>
              </a:solidFill>
            </a:endParaRPr>
          </a:p>
          <a:p>
            <a:pPr lvl="0"/>
            <a:r>
              <a:rPr lang="es-CO" sz="2400" dirty="0">
                <a:solidFill>
                  <a:schemeClr val="bg1"/>
                </a:solidFill>
              </a:rPr>
              <a:t>Acceso, calidad y disfrute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04BB72-C21E-4E91-B7C4-854A65559933}"/>
              </a:ext>
            </a:extLst>
          </p:cNvPr>
          <p:cNvSpPr txBox="1"/>
          <p:nvPr/>
        </p:nvSpPr>
        <p:spPr>
          <a:xfrm>
            <a:off x="8199548" y="1690688"/>
            <a:ext cx="3154251" cy="2677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CO" sz="2400" dirty="0">
              <a:solidFill>
                <a:schemeClr val="bg1"/>
              </a:solidFill>
            </a:endParaRPr>
          </a:p>
          <a:p>
            <a:r>
              <a:rPr lang="es-CO" sz="2400" dirty="0">
                <a:solidFill>
                  <a:schemeClr val="bg1"/>
                </a:solidFill>
              </a:rPr>
              <a:t>Sostenibilidad ambiental, incluyendo la energía sostenible , la agricultura y las ciudades </a:t>
            </a:r>
          </a:p>
          <a:p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2DA9D7-4D80-8B4E-B40D-E80FCAAACF21}"/>
              </a:ext>
            </a:extLst>
          </p:cNvPr>
          <p:cNvSpPr txBox="1"/>
          <p:nvPr/>
        </p:nvSpPr>
        <p:spPr>
          <a:xfrm>
            <a:off x="926275" y="4714504"/>
            <a:ext cx="1029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Pero </a:t>
            </a:r>
            <a:r>
              <a:rPr lang="es-ES_tradnl" dirty="0" err="1"/>
              <a:t>adem</a:t>
            </a:r>
            <a:r>
              <a:rPr lang="es-ES" dirty="0" err="1"/>
              <a:t>ás</a:t>
            </a:r>
            <a:r>
              <a:rPr lang="es-ES" dirty="0"/>
              <a:t> un compromiso ciudadano para ejercer el control social. “</a:t>
            </a:r>
            <a:r>
              <a:rPr lang="es-ES" b="1" i="1" dirty="0">
                <a:solidFill>
                  <a:srgbClr val="C00000"/>
                </a:solidFill>
              </a:rPr>
              <a:t>Protestar contra situaciones abiertamente injustas y construir paulatinamente un país más justo”* </a:t>
            </a:r>
            <a:r>
              <a:rPr lang="es-ES" dirty="0"/>
              <a:t>y más desarrollado. </a:t>
            </a:r>
            <a:endParaRPr lang="es-ES_tradn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EBEAE6-D2F6-D543-8D9E-DB69D90E18D4}"/>
              </a:ext>
            </a:extLst>
          </p:cNvPr>
          <p:cNvSpPr txBox="1"/>
          <p:nvPr/>
        </p:nvSpPr>
        <p:spPr>
          <a:xfrm>
            <a:off x="1223158" y="5664530"/>
            <a:ext cx="3004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Sen</a:t>
            </a:r>
            <a:r>
              <a:rPr lang="es-ES" sz="1400" dirty="0"/>
              <a:t>: Idea de la justicia 2011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842270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A9E88-5BE8-41EE-B04F-BC0BF495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74" y="106458"/>
            <a:ext cx="10515600" cy="926696"/>
          </a:xfrm>
        </p:spPr>
        <p:txBody>
          <a:bodyPr/>
          <a:lstStyle/>
          <a:p>
            <a:r>
              <a:rPr lang="es-CO" dirty="0"/>
              <a:t>El rol de todos  actores en la implementación de los ODS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98E8D-958E-4C24-B40E-F2526A1BA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277" y="1542114"/>
            <a:ext cx="4631871" cy="1746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>
                <a:solidFill>
                  <a:schemeClr val="tx1"/>
                </a:solidFill>
              </a:rPr>
              <a:t>Cada ODS requiere un enfoque multi-sectorial. Corresponsabilidades no son exclusivas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917C0D-864A-456F-8203-95738E3134AA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1423546"/>
            <a:ext cx="6244253" cy="5061050"/>
            <a:chOff x="2154680" y="1575945"/>
            <a:chExt cx="7488364" cy="6069419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D8018946-E81A-44BA-B5FD-2F7DE1A67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086" y="1578835"/>
              <a:ext cx="1010213" cy="1010213"/>
            </a:xfrm>
            <a:prstGeom prst="rect">
              <a:avLst/>
            </a:prstGeom>
          </p:spPr>
        </p:pic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4BAD2022-801C-4963-902C-8675ACC64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958" y="1578835"/>
              <a:ext cx="1010213" cy="1010213"/>
            </a:xfrm>
            <a:prstGeom prst="rect">
              <a:avLst/>
            </a:prstGeom>
          </p:spPr>
        </p:pic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38B8B7A4-3FA0-40A0-8FCE-1565DE05C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426" y="1578835"/>
              <a:ext cx="1010213" cy="1010213"/>
            </a:xfrm>
            <a:prstGeom prst="rect">
              <a:avLst/>
            </a:prstGeom>
          </p:spPr>
        </p:pic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id="{C1DC75F6-A802-4CE2-B5D3-32977908C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895" y="1575945"/>
              <a:ext cx="1010213" cy="1010213"/>
            </a:xfrm>
            <a:prstGeom prst="rect">
              <a:avLst/>
            </a:prstGeom>
          </p:spPr>
        </p:pic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34A3C475-7D8A-4AEA-9658-DF8AF18CC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7363" y="1575945"/>
              <a:ext cx="1010213" cy="1010213"/>
            </a:xfrm>
            <a:prstGeom prst="rect">
              <a:avLst/>
            </a:prstGeom>
          </p:spPr>
        </p:pic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6F312628-3D48-473D-B567-312833F25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085" y="2801956"/>
              <a:ext cx="1010213" cy="1010213"/>
            </a:xfrm>
            <a:prstGeom prst="rect">
              <a:avLst/>
            </a:prstGeom>
          </p:spPr>
        </p:pic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BA702893-5585-4E31-BF75-4F66E15DE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681" y="4055593"/>
              <a:ext cx="1010213" cy="1010213"/>
            </a:xfrm>
            <a:prstGeom prst="rect">
              <a:avLst/>
            </a:prstGeom>
          </p:spPr>
        </p:pic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095DA65F-97E1-4B69-8632-BC96BC9E1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829" y="4052969"/>
              <a:ext cx="1010213" cy="1010213"/>
            </a:xfrm>
            <a:prstGeom prst="rect">
              <a:avLst/>
            </a:prstGeom>
          </p:spPr>
        </p:pic>
        <p:pic>
          <p:nvPicPr>
            <p:cNvPr id="59" name="Imagen 58">
              <a:extLst>
                <a:ext uri="{FF2B5EF4-FFF2-40B4-BE49-F238E27FC236}">
                  <a16:creationId xmlns:a16="http://schemas.microsoft.com/office/drawing/2014/main" id="{FB0150BD-3768-4CF3-B3CB-635A5BC6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830" y="2801956"/>
              <a:ext cx="1010213" cy="1010213"/>
            </a:xfrm>
            <a:prstGeom prst="rect">
              <a:avLst/>
            </a:prstGeom>
          </p:spPr>
        </p:pic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12F0EE0C-0235-4F29-B6D7-CBB0B3BFD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829" y="5301227"/>
              <a:ext cx="1010213" cy="1010213"/>
            </a:xfrm>
            <a:prstGeom prst="rect">
              <a:avLst/>
            </a:prstGeom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8B64B039-B245-459D-94F7-156D59057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2831" y="1579960"/>
              <a:ext cx="1010213" cy="1010213"/>
            </a:xfrm>
            <a:prstGeom prst="rect">
              <a:avLst/>
            </a:prstGeom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B1AC6FAD-A5F7-4E5B-9FDA-2CEDFDFF1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680" y="5278714"/>
              <a:ext cx="1010213" cy="1010213"/>
            </a:xfrm>
            <a:prstGeom prst="rect">
              <a:avLst/>
            </a:prstGeom>
          </p:spPr>
        </p:pic>
        <p:pic>
          <p:nvPicPr>
            <p:cNvPr id="63" name="Imagen 62">
              <a:extLst>
                <a:ext uri="{FF2B5EF4-FFF2-40B4-BE49-F238E27FC236}">
                  <a16:creationId xmlns:a16="http://schemas.microsoft.com/office/drawing/2014/main" id="{17D6EF77-3102-4E3A-87A7-B38A15811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024" y="6635151"/>
              <a:ext cx="1010213" cy="1010213"/>
            </a:xfrm>
            <a:prstGeom prst="rect">
              <a:avLst/>
            </a:prstGeom>
          </p:spPr>
        </p:pic>
        <p:pic>
          <p:nvPicPr>
            <p:cNvPr id="64" name="Imagen 63">
              <a:extLst>
                <a:ext uri="{FF2B5EF4-FFF2-40B4-BE49-F238E27FC236}">
                  <a16:creationId xmlns:a16="http://schemas.microsoft.com/office/drawing/2014/main" id="{AF799B0E-9D2B-40FC-AAFE-C32398A5D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896" y="6635151"/>
              <a:ext cx="1010213" cy="1010213"/>
            </a:xfrm>
            <a:prstGeom prst="rect">
              <a:avLst/>
            </a:prstGeom>
          </p:spPr>
        </p:pic>
        <p:pic>
          <p:nvPicPr>
            <p:cNvPr id="65" name="Imagen 64">
              <a:extLst>
                <a:ext uri="{FF2B5EF4-FFF2-40B4-BE49-F238E27FC236}">
                  <a16:creationId xmlns:a16="http://schemas.microsoft.com/office/drawing/2014/main" id="{29AA1CBE-F881-4E9A-916B-5395EE29C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5364" y="6585097"/>
              <a:ext cx="1010213" cy="1010213"/>
            </a:xfrm>
            <a:prstGeom prst="rect">
              <a:avLst/>
            </a:prstGeom>
          </p:spPr>
        </p:pic>
        <p:pic>
          <p:nvPicPr>
            <p:cNvPr id="66" name="Imagen 65">
              <a:extLst>
                <a:ext uri="{FF2B5EF4-FFF2-40B4-BE49-F238E27FC236}">
                  <a16:creationId xmlns:a16="http://schemas.microsoft.com/office/drawing/2014/main" id="{B9A231C7-383A-47F4-BCF2-C148B7388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833" y="6585097"/>
              <a:ext cx="1010213" cy="1010213"/>
            </a:xfrm>
            <a:prstGeom prst="rect">
              <a:avLst/>
            </a:prstGeom>
          </p:spPr>
        </p:pic>
        <p:pic>
          <p:nvPicPr>
            <p:cNvPr id="67" name="Imagen 66">
              <a:extLst>
                <a:ext uri="{FF2B5EF4-FFF2-40B4-BE49-F238E27FC236}">
                  <a16:creationId xmlns:a16="http://schemas.microsoft.com/office/drawing/2014/main" id="{A05F4725-AC74-4077-9BD9-71B91D578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301" y="6585097"/>
              <a:ext cx="1010213" cy="1010213"/>
            </a:xfrm>
            <a:prstGeom prst="rect">
              <a:avLst/>
            </a:prstGeom>
          </p:spPr>
        </p:pic>
      </p:grpSp>
      <p:sp>
        <p:nvSpPr>
          <p:cNvPr id="68" name="Marcador de contenido 2">
            <a:extLst>
              <a:ext uri="{FF2B5EF4-FFF2-40B4-BE49-F238E27FC236}">
                <a16:creationId xmlns:a16="http://schemas.microsoft.com/office/drawing/2014/main" id="{E222884A-E1E2-4491-9810-9028FC54B981}"/>
              </a:ext>
            </a:extLst>
          </p:cNvPr>
          <p:cNvSpPr txBox="1">
            <a:spLocks/>
          </p:cNvSpPr>
          <p:nvPr/>
        </p:nvSpPr>
        <p:spPr>
          <a:xfrm>
            <a:off x="1919116" y="2523178"/>
            <a:ext cx="4054058" cy="284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2400">
                <a:solidFill>
                  <a:schemeClr val="accent6">
                    <a:lumMod val="50000"/>
                  </a:schemeClr>
                </a:solidFill>
              </a:rPr>
              <a:t>169 metas ODS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sz="2400">
                <a:solidFill>
                  <a:schemeClr val="accent6">
                    <a:lumMod val="50000"/>
                  </a:schemeClr>
                </a:solidFill>
              </a:rPr>
              <a:t>110</a:t>
            </a:r>
            <a:r>
              <a:rPr lang="es-CO" sz="2400"/>
              <a:t> corresponsabilidad Gobiernos </a:t>
            </a:r>
            <a:r>
              <a:rPr lang="es-CO" sz="2400" err="1"/>
              <a:t>Subsectoriales</a:t>
            </a:r>
            <a:endParaRPr lang="es-CO" sz="240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sz="2400">
                <a:solidFill>
                  <a:schemeClr val="accent6">
                    <a:lumMod val="50000"/>
                  </a:schemeClr>
                </a:solidFill>
              </a:rPr>
              <a:t>88</a:t>
            </a:r>
            <a:r>
              <a:rPr lang="es-CO" sz="2400"/>
              <a:t> Requieren compromiso del sector privado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sz="2400">
                <a:solidFill>
                  <a:schemeClr val="accent6">
                    <a:lumMod val="50000"/>
                  </a:schemeClr>
                </a:solidFill>
              </a:rPr>
              <a:t>34</a:t>
            </a:r>
            <a:r>
              <a:rPr lang="es-CO" sz="2400"/>
              <a:t> Trabajo conjunto internacional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8D6BDF0-8BA6-5041-B7BF-AB195F874347}"/>
              </a:ext>
            </a:extLst>
          </p:cNvPr>
          <p:cNvGrpSpPr/>
          <p:nvPr/>
        </p:nvGrpSpPr>
        <p:grpSpPr>
          <a:xfrm>
            <a:off x="7349351" y="3256192"/>
            <a:ext cx="4098463" cy="1676136"/>
            <a:chOff x="8075054" y="4553895"/>
            <a:chExt cx="4975537" cy="1676136"/>
          </a:xfrm>
        </p:grpSpPr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518A9B3F-3802-4846-860E-B3595AF218C4}"/>
                </a:ext>
              </a:extLst>
            </p:cNvPr>
            <p:cNvSpPr txBox="1"/>
            <p:nvPr/>
          </p:nvSpPr>
          <p:spPr>
            <a:xfrm>
              <a:off x="8075054" y="5657482"/>
              <a:ext cx="26015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b="1" i="1" dirty="0"/>
                <a:t>Transformadores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8ECC54E9-8D4B-4B47-A21F-50DC69276639}"/>
                </a:ext>
              </a:extLst>
            </p:cNvPr>
            <p:cNvSpPr txBox="1"/>
            <p:nvPr/>
          </p:nvSpPr>
          <p:spPr>
            <a:xfrm>
              <a:off x="8553182" y="5091788"/>
              <a:ext cx="26015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b="1" i="1" dirty="0"/>
                <a:t>Universales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4BAD4EF4-A424-C747-866E-31F1654175E1}"/>
                </a:ext>
              </a:extLst>
            </p:cNvPr>
            <p:cNvSpPr txBox="1"/>
            <p:nvPr/>
          </p:nvSpPr>
          <p:spPr>
            <a:xfrm>
              <a:off x="8553182" y="4553895"/>
              <a:ext cx="26015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b="1" i="1" dirty="0"/>
                <a:t>Integrales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8AD810A8-6640-0F49-AA34-82E246638075}"/>
                </a:ext>
              </a:extLst>
            </p:cNvPr>
            <p:cNvSpPr txBox="1"/>
            <p:nvPr/>
          </p:nvSpPr>
          <p:spPr>
            <a:xfrm>
              <a:off x="10449059" y="4553895"/>
              <a:ext cx="2601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Personas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4C25BD5E-4D1A-3742-ADE6-AF69F2AFFB0F}"/>
                </a:ext>
              </a:extLst>
            </p:cNvPr>
            <p:cNvSpPr txBox="1"/>
            <p:nvPr/>
          </p:nvSpPr>
          <p:spPr>
            <a:xfrm>
              <a:off x="10449059" y="4863180"/>
              <a:ext cx="2601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Planeta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6D84C592-FED8-2244-B7E1-31F1EE8CFD7C}"/>
                </a:ext>
              </a:extLst>
            </p:cNvPr>
            <p:cNvSpPr txBox="1"/>
            <p:nvPr/>
          </p:nvSpPr>
          <p:spPr>
            <a:xfrm>
              <a:off x="10449059" y="5234386"/>
              <a:ext cx="2601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Prosperidad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7A88704-1809-2F44-B436-DAA665D5ADB8}"/>
                </a:ext>
              </a:extLst>
            </p:cNvPr>
            <p:cNvSpPr txBox="1"/>
            <p:nvPr/>
          </p:nvSpPr>
          <p:spPr>
            <a:xfrm>
              <a:off x="10449059" y="5549540"/>
              <a:ext cx="2601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Paz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9C8768E4-4F87-B84E-8D28-3AB3324BB743}"/>
                </a:ext>
              </a:extLst>
            </p:cNvPr>
            <p:cNvSpPr txBox="1"/>
            <p:nvPr/>
          </p:nvSpPr>
          <p:spPr>
            <a:xfrm>
              <a:off x="10449059" y="5860699"/>
              <a:ext cx="2601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Alianzas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914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D6FD08-E7DB-4246-9BFA-B61B3C484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507464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>
                <a:solidFill>
                  <a:schemeClr val="tx1"/>
                </a:solidFill>
              </a:rPr>
              <a:t>MUCHAS GRACIAS</a:t>
            </a:r>
          </a:p>
          <a:p>
            <a:pPr algn="ctr"/>
            <a:endParaRPr lang="es-ES_tradnl" sz="3200" dirty="0">
              <a:solidFill>
                <a:schemeClr val="tx1"/>
              </a:solidFill>
            </a:endParaRPr>
          </a:p>
          <a:p>
            <a:pPr algn="ctr"/>
            <a:r>
              <a:rPr lang="es-ES_tradnl" sz="3200" dirty="0">
                <a:solidFill>
                  <a:schemeClr val="tx1"/>
                </a:solidFill>
              </a:rPr>
              <a:t>Alfredo Sarmiento G</a:t>
            </a:r>
            <a:r>
              <a:rPr lang="es-ES" sz="3200" dirty="0" err="1">
                <a:solidFill>
                  <a:schemeClr val="tx1"/>
                </a:solidFill>
              </a:rPr>
              <a:t>ómez</a:t>
            </a:r>
            <a:endParaRPr lang="es-ES" sz="3200" dirty="0">
              <a:solidFill>
                <a:schemeClr val="tx1"/>
              </a:solidFill>
            </a:endParaRPr>
          </a:p>
          <a:p>
            <a:pPr algn="ctr"/>
            <a:r>
              <a:rPr lang="es-ES" sz="3200" dirty="0">
                <a:solidFill>
                  <a:schemeClr val="tx1"/>
                </a:solidFill>
                <a:hlinkClick r:id="rId2"/>
              </a:rPr>
              <a:t>Luis_sarmiento2002@yahoo.com</a:t>
            </a:r>
            <a:endParaRPr lang="es-ES" sz="3200" dirty="0">
              <a:solidFill>
                <a:schemeClr val="tx1"/>
              </a:solidFill>
            </a:endParaRPr>
          </a:p>
          <a:p>
            <a:pPr algn="ctr"/>
            <a:r>
              <a:rPr lang="es-ES" sz="3200" dirty="0" err="1">
                <a:solidFill>
                  <a:schemeClr val="tx1"/>
                </a:solidFill>
              </a:rPr>
              <a:t>asarmien@uniandes.edu.co</a:t>
            </a:r>
            <a:endParaRPr lang="es-ES_tradn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8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número de diapositiva 5">
            <a:extLst>
              <a:ext uri="{FF2B5EF4-FFF2-40B4-BE49-F238E27FC236}">
                <a16:creationId xmlns:a16="http://schemas.microsoft.com/office/drawing/2014/main" id="{6A2A0F00-BE31-5346-9150-2F1AC43D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127326-3896-0248-BC58-D737313A34FC}" type="slidenum">
              <a:rPr lang="es-ES" altLang="es-CO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s-ES" altLang="es-CO" sz="14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49B726E-B204-5A42-9178-83A2C02A2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7923" y="452437"/>
            <a:ext cx="11046542" cy="6154840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endParaRPr lang="es-ES" alt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s-ES" alt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s-ES" alt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altLang="es-CO" sz="2400" dirty="0">
                <a:solidFill>
                  <a:schemeClr val="tx1"/>
                </a:solidFill>
                <a:cs typeface="Arial" panose="020B0604020202020204" pitchFamily="34" charset="0"/>
              </a:rPr>
              <a:t>Como concepto ha evolucionado desde la definición de </a:t>
            </a:r>
            <a:r>
              <a:rPr lang="es-ES" altLang="es-CO" sz="2400" dirty="0" err="1">
                <a:solidFill>
                  <a:schemeClr val="tx1"/>
                </a:solidFill>
                <a:cs typeface="Arial" panose="020B0604020202020204" pitchFamily="34" charset="0"/>
              </a:rPr>
              <a:t>Rowtree</a:t>
            </a:r>
            <a:r>
              <a:rPr lang="es-ES" altLang="es-CO" sz="2400" dirty="0">
                <a:solidFill>
                  <a:schemeClr val="tx1"/>
                </a:solidFill>
                <a:cs typeface="Arial" panose="020B0604020202020204" pitchFamily="34" charset="0"/>
              </a:rPr>
              <a:t> (1910)que se enfocaba en el ingreso necesario para superar </a:t>
            </a:r>
            <a:r>
              <a:rPr lang="es-ES" altLang="es-CO" sz="2400" i="1" dirty="0">
                <a:solidFill>
                  <a:srgbClr val="0070C0"/>
                </a:solidFill>
                <a:cs typeface="Arial" panose="020B0604020202020204" pitchFamily="34" charset="0"/>
              </a:rPr>
              <a:t>el hambre</a:t>
            </a:r>
            <a:r>
              <a:rPr lang="es-ES" altLang="es-CO" sz="2400" dirty="0">
                <a:cs typeface="Arial" panose="020B0604020202020204" pitchFamily="34" charset="0"/>
              </a:rPr>
              <a:t>: </a:t>
            </a:r>
            <a:r>
              <a:rPr lang="es-ES" altLang="es-CO" sz="2400" dirty="0">
                <a:solidFill>
                  <a:schemeClr val="tx1"/>
                </a:solidFill>
                <a:cs typeface="Arial" panose="020B0604020202020204" pitchFamily="34" charset="0"/>
              </a:rPr>
              <a:t>Como un medio </a:t>
            </a:r>
          </a:p>
          <a:p>
            <a:pPr algn="just" eaLnBrk="1" hangingPunct="1">
              <a:lnSpc>
                <a:spcPct val="80000"/>
              </a:lnSpc>
            </a:pPr>
            <a:endParaRPr lang="es-ES" altLang="es-CO" sz="24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altLang="es-CO" sz="2400" dirty="0">
                <a:solidFill>
                  <a:schemeClr val="tx1"/>
                </a:solidFill>
                <a:cs typeface="Arial" panose="020B0604020202020204" pitchFamily="34" charset="0"/>
              </a:rPr>
              <a:t>Hasta la </a:t>
            </a:r>
            <a:r>
              <a:rPr lang="es-ES" altLang="es-CO" sz="2400" dirty="0" err="1">
                <a:solidFill>
                  <a:schemeClr val="tx1"/>
                </a:solidFill>
                <a:cs typeface="Arial" panose="020B0604020202020204" pitchFamily="34" charset="0"/>
              </a:rPr>
              <a:t>multidimensionalidad</a:t>
            </a:r>
            <a:r>
              <a:rPr lang="es-ES" altLang="es-CO" sz="2400" dirty="0">
                <a:solidFill>
                  <a:schemeClr val="tx1"/>
                </a:solidFill>
                <a:cs typeface="Arial" panose="020B0604020202020204" pitchFamily="34" charset="0"/>
              </a:rPr>
              <a:t> alcanzada a desde 1990 con el Índice de Desarrollo Humano (</a:t>
            </a:r>
            <a:r>
              <a:rPr lang="es-ES" altLang="es-CO" sz="2400" dirty="0" err="1">
                <a:solidFill>
                  <a:schemeClr val="tx1"/>
                </a:solidFill>
                <a:cs typeface="Arial" panose="020B0604020202020204" pitchFamily="34" charset="0"/>
              </a:rPr>
              <a:t>IDH</a:t>
            </a:r>
            <a:r>
              <a:rPr lang="es-ES" altLang="es-CO" sz="2400" dirty="0">
                <a:solidFill>
                  <a:schemeClr val="tx1"/>
                </a:solidFill>
                <a:cs typeface="Arial" panose="020B0604020202020204" pitchFamily="34" charset="0"/>
              </a:rPr>
              <a:t>): que busca captar el logro y disfrute de las libertades y derechos básicos </a:t>
            </a:r>
            <a:r>
              <a:rPr lang="es-ES" altLang="ja-JP" sz="2400" dirty="0">
                <a:solidFill>
                  <a:schemeClr val="tx1"/>
                </a:solidFill>
                <a:cs typeface="Arial" panose="020B0604020202020204" pitchFamily="34" charset="0"/>
              </a:rPr>
              <a:t>que aumenta la </a:t>
            </a:r>
            <a:r>
              <a:rPr lang="es-ES" altLang="ja-JP" sz="2400" i="1" dirty="0">
                <a:solidFill>
                  <a:srgbClr val="0070C0"/>
                </a:solidFill>
                <a:cs typeface="Arial" panose="020B0604020202020204" pitchFamily="34" charset="0"/>
              </a:rPr>
              <a:t>longevidad y salud: como esperanza de vida, la  educación y la comparación con el contexto económico del país medido por el Producto Interno Bruto por habitante</a:t>
            </a:r>
            <a:r>
              <a:rPr lang="es-ES" altLang="ja-JP" sz="2400" dirty="0"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lnSpc>
                <a:spcPct val="80000"/>
              </a:lnSpc>
            </a:pPr>
            <a:endParaRPr lang="es-ES" altLang="ja-JP" sz="24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altLang="es-CO" sz="2400" dirty="0">
                <a:solidFill>
                  <a:schemeClr val="tx1"/>
                </a:solidFill>
                <a:cs typeface="Arial" panose="020B0604020202020204" pitchFamily="34" charset="0"/>
              </a:rPr>
              <a:t>A finales del s. XX se incorporan los conceptos de riesgo, vulnerabilidad, falta de poder y falta de voz, la autoestima y la autonomía</a:t>
            </a:r>
            <a:r>
              <a:rPr lang="es-ES" altLang="es-CO" sz="2400" dirty="0">
                <a:cs typeface="Arial" panose="020B0604020202020204" pitchFamily="34" charset="0"/>
              </a:rPr>
              <a:t>: </a:t>
            </a:r>
            <a:r>
              <a:rPr lang="es-ES" altLang="es-CO" sz="2400" i="1" dirty="0">
                <a:solidFill>
                  <a:srgbClr val="0070C0"/>
                </a:solidFill>
                <a:cs typeface="Arial" panose="020B0604020202020204" pitchFamily="34" charset="0"/>
              </a:rPr>
              <a:t>“Agency</a:t>
            </a:r>
            <a:r>
              <a:rPr lang="es-ES" altLang="es-CO" sz="2400" dirty="0">
                <a:cs typeface="Arial" panose="020B0604020202020204" pitchFamily="34" charset="0"/>
              </a:rPr>
              <a:t>” .  </a:t>
            </a:r>
            <a:r>
              <a:rPr lang="es-ES" altLang="es-CO" sz="2400" dirty="0">
                <a:solidFill>
                  <a:schemeClr val="tx1"/>
                </a:solidFill>
                <a:cs typeface="Arial" panose="020B0604020202020204" pitchFamily="34" charset="0"/>
              </a:rPr>
              <a:t>Con el grupo de </a:t>
            </a:r>
            <a:r>
              <a:rPr lang="es-ES" altLang="es-CO" sz="2400" i="1" dirty="0">
                <a:solidFill>
                  <a:srgbClr val="0070C0"/>
                </a:solidFill>
                <a:cs typeface="Arial" panose="020B0604020202020204" pitchFamily="34" charset="0"/>
              </a:rPr>
              <a:t>Derechos Económicos, Sociales y Culturales: </a:t>
            </a:r>
            <a:r>
              <a:rPr lang="es-ES" altLang="es-CO" sz="2400" i="1" dirty="0" err="1">
                <a:solidFill>
                  <a:srgbClr val="0070C0"/>
                </a:solidFill>
                <a:cs typeface="Arial" panose="020B0604020202020204" pitchFamily="34" charset="0"/>
              </a:rPr>
              <a:t>DESC</a:t>
            </a:r>
            <a:endParaRPr lang="es-ES" altLang="es-CO" sz="2400" i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es-ES" altLang="es-CO" sz="24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" altLang="es-CO" sz="2400" dirty="0">
                <a:solidFill>
                  <a:schemeClr val="tx1"/>
                </a:solidFill>
                <a:cs typeface="Arial" panose="020B0604020202020204" pitchFamily="34" charset="0"/>
              </a:rPr>
              <a:t>En la actualidad es necesario aumentar la globalización, la sostenibilidad y respeto a la biodiversidad y el entorno ecológico. Con los derechos ambientales que aseguren un desarrollo sostenible</a:t>
            </a:r>
            <a:r>
              <a:rPr lang="es-ES" altLang="es-CO" sz="2400" dirty="0">
                <a:cs typeface="Arial" panose="020B0604020202020204" pitchFamily="34" charset="0"/>
              </a:rPr>
              <a:t>: </a:t>
            </a:r>
            <a:r>
              <a:rPr lang="es-ES" altLang="es-CO" sz="2400" i="1" dirty="0" err="1">
                <a:solidFill>
                  <a:srgbClr val="0070C0"/>
                </a:solidFill>
                <a:cs typeface="Arial" panose="020B0604020202020204" pitchFamily="34" charset="0"/>
              </a:rPr>
              <a:t>DESCA</a:t>
            </a:r>
            <a:endParaRPr lang="es-ES" altLang="es-CO" sz="2400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3EF174D-D5BF-CF42-84C2-38F9CD5A44EB}"/>
              </a:ext>
            </a:extLst>
          </p:cNvPr>
          <p:cNvSpPr txBox="1"/>
          <p:nvPr/>
        </p:nvSpPr>
        <p:spPr>
          <a:xfrm>
            <a:off x="707923" y="452437"/>
            <a:ext cx="10663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rgbClr val="FF0000"/>
                </a:solidFill>
              </a:rPr>
              <a:t>Nuevas concepciones de Desarrollo y Pobreza</a:t>
            </a:r>
          </a:p>
        </p:txBody>
      </p:sp>
    </p:spTree>
    <p:extLst>
      <p:ext uri="{BB962C8B-B14F-4D97-AF65-F5344CB8AC3E}">
        <p14:creationId xmlns:p14="http://schemas.microsoft.com/office/powerpoint/2010/main" val="298783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F24E0-1E52-4A6D-89A8-EA33D0DB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Componentes del IDH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13656A-1F48-4610-B9DB-3C927FA12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s-ES" sz="3200" dirty="0">
                <a:solidFill>
                  <a:schemeClr val="tx1"/>
                </a:solidFill>
              </a:rPr>
              <a:t>Un enfoque multidimensional del desarrollo basado en logros no en medios</a:t>
            </a:r>
          </a:p>
          <a:p>
            <a:pPr lvl="1">
              <a:spcAft>
                <a:spcPts val="600"/>
              </a:spcAft>
            </a:pPr>
            <a:r>
              <a:rPr lang="es-ES" sz="2800" dirty="0"/>
              <a:t>Vida larga y saludable: 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es-ES" sz="2400" dirty="0"/>
              <a:t>Esperanza de Vida</a:t>
            </a:r>
          </a:p>
          <a:p>
            <a:pPr lvl="1">
              <a:spcAft>
                <a:spcPts val="600"/>
              </a:spcAft>
            </a:pPr>
            <a:endParaRPr lang="es-ES" sz="2800" dirty="0"/>
          </a:p>
          <a:p>
            <a:pPr lvl="1">
              <a:spcAft>
                <a:spcPts val="600"/>
              </a:spcAft>
            </a:pPr>
            <a:r>
              <a:rPr lang="es-ES" sz="2800" dirty="0">
                <a:solidFill>
                  <a:schemeClr val="tx1"/>
                </a:solidFill>
              </a:rPr>
              <a:t>Conocimientos: 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es-ES" sz="2400" dirty="0">
                <a:solidFill>
                  <a:schemeClr val="tx1"/>
                </a:solidFill>
              </a:rPr>
              <a:t>Alfabetización de adultos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es-ES" sz="2500" dirty="0"/>
              <a:t>Matrícula combinada tres niveles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es-ES" sz="2500" dirty="0"/>
              <a:t>Años promedio y esperados de educación</a:t>
            </a:r>
          </a:p>
          <a:p>
            <a:pPr lvl="1">
              <a:spcAft>
                <a:spcPts val="600"/>
              </a:spcAft>
            </a:pPr>
            <a:endParaRPr lang="es-ES" sz="2800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es-ES" sz="2800" dirty="0">
                <a:solidFill>
                  <a:schemeClr val="tx1"/>
                </a:solidFill>
              </a:rPr>
              <a:t>Nivel de vida: 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es-ES" sz="2400" dirty="0" err="1"/>
              <a:t>PNB</a:t>
            </a:r>
            <a:r>
              <a:rPr lang="es-ES" sz="2400" dirty="0"/>
              <a:t> ajustado por </a:t>
            </a:r>
            <a:r>
              <a:rPr lang="es-ES" sz="2400" dirty="0" err="1"/>
              <a:t>PPA</a:t>
            </a:r>
            <a:endParaRPr lang="es-ES" sz="2400" dirty="0"/>
          </a:p>
          <a:p>
            <a:pPr marL="457200" lvl="1" indent="0">
              <a:spcAft>
                <a:spcPts val="600"/>
              </a:spcAft>
              <a:buNone/>
            </a:pP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1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52D97-3CF4-46BE-95B6-4C56A18C6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Un mundo más integrado pero más desigual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0FBD19-0EED-4B3B-9E7A-46A6792AD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69" y="1592039"/>
            <a:ext cx="10515600" cy="685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/>
              <a:t>Mundo: Número de mayores multimillonarios que poseen la riqueza del 50% más pobre, 2010-2016 (Miles de millones de dólares)</a:t>
            </a:r>
          </a:p>
          <a:p>
            <a:endParaRPr lang="es-CO" sz="200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D49431B-B0D5-4764-AE6F-3377CF38CCCC}"/>
              </a:ext>
            </a:extLst>
          </p:cNvPr>
          <p:cNvGrpSpPr/>
          <p:nvPr/>
        </p:nvGrpSpPr>
        <p:grpSpPr>
          <a:xfrm>
            <a:off x="3180487" y="2277794"/>
            <a:ext cx="5113507" cy="3831624"/>
            <a:chOff x="1371785" y="2001912"/>
            <a:chExt cx="5343704" cy="4282595"/>
          </a:xfrm>
        </p:grpSpPr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42C03AC1-EFDA-4842-B79E-628A871DE93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84154652"/>
                </p:ext>
              </p:extLst>
            </p:nvPr>
          </p:nvGraphicFramePr>
          <p:xfrm>
            <a:off x="1371785" y="2001912"/>
            <a:ext cx="4961286" cy="42825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3982B724-0835-4B57-BB98-6A7AE4D49B3C}"/>
                </a:ext>
              </a:extLst>
            </p:cNvPr>
            <p:cNvGrpSpPr/>
            <p:nvPr/>
          </p:nvGrpSpPr>
          <p:grpSpPr>
            <a:xfrm>
              <a:off x="2400090" y="5747658"/>
              <a:ext cx="4315399" cy="307777"/>
              <a:chOff x="2400090" y="5747658"/>
              <a:chExt cx="4315399" cy="307777"/>
            </a:xfrm>
          </p:grpSpPr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E6A86FA-7A87-4A3B-9401-91CF84501BAC}"/>
                  </a:ext>
                </a:extLst>
              </p:cNvPr>
              <p:cNvSpPr txBox="1"/>
              <p:nvPr/>
            </p:nvSpPr>
            <p:spPr>
              <a:xfrm>
                <a:off x="3072404" y="5747658"/>
                <a:ext cx="36430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00">
                    <a:latin typeface="Arial" panose="020B0604020202020204" pitchFamily="34" charset="0"/>
                    <a:cs typeface="Arial" panose="020B0604020202020204" pitchFamily="34" charset="0"/>
                  </a:rPr>
                  <a:t>6 de ellos vinculados a las TIC</a:t>
                </a:r>
              </a:p>
            </p:txBody>
          </p:sp>
          <p:sp>
            <p:nvSpPr>
              <p:cNvPr id="8" name="Flecha derecha 2985">
                <a:extLst>
                  <a:ext uri="{FF2B5EF4-FFF2-40B4-BE49-F238E27FC236}">
                    <a16:creationId xmlns:a16="http://schemas.microsoft.com/office/drawing/2014/main" id="{B4E0DAB1-954D-49CF-BDD2-3B8D4D47B882}"/>
                  </a:ext>
                </a:extLst>
              </p:cNvPr>
              <p:cNvSpPr/>
              <p:nvPr/>
            </p:nvSpPr>
            <p:spPr>
              <a:xfrm flipH="1">
                <a:off x="2400090" y="5747658"/>
                <a:ext cx="576000" cy="275771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  <p:sp>
        <p:nvSpPr>
          <p:cNvPr id="9" name="Text Box 16">
            <a:extLst>
              <a:ext uri="{FF2B5EF4-FFF2-40B4-BE49-F238E27FC236}">
                <a16:creationId xmlns:a16="http://schemas.microsoft.com/office/drawing/2014/main" id="{B6611B1B-9461-4507-AC0E-36193D552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9" y="6109418"/>
            <a:ext cx="116181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900" b="1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900" b="1" err="1">
                <a:latin typeface="Arial" panose="020B0604020202020204" pitchFamily="34" charset="0"/>
                <a:cs typeface="Arial" panose="020B0604020202020204" pitchFamily="34" charset="0"/>
              </a:rPr>
              <a:t>Euronews</a:t>
            </a:r>
            <a:r>
              <a:rPr lang="es-ES" sz="900" b="1">
                <a:latin typeface="Arial" panose="020B0604020202020204" pitchFamily="34" charset="0"/>
                <a:cs typeface="Arial" panose="020B0604020202020204" pitchFamily="34" charset="0"/>
              </a:rPr>
              <a:t>, [en </a:t>
            </a:r>
            <a:r>
              <a:rPr lang="es-ES" sz="900" b="1" err="1">
                <a:latin typeface="Arial" panose="020B0604020202020204" pitchFamily="34" charset="0"/>
                <a:cs typeface="Arial" panose="020B0604020202020204" pitchFamily="34" charset="0"/>
              </a:rPr>
              <a:t>linea</a:t>
            </a:r>
            <a:r>
              <a:rPr lang="es-ES" sz="900" b="1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s-ES" sz="900" b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http://www.euronews.com/2017/01/16/oxfam-eigth-men-own-as-much-wealth-as-pooresthalf-of-world-s-population</a:t>
            </a:r>
            <a:r>
              <a:rPr lang="es-ES" sz="900" b="1">
                <a:latin typeface="Arial" panose="020B0604020202020204" pitchFamily="34" charset="0"/>
                <a:cs typeface="Arial" panose="020B0604020202020204" pitchFamily="34" charset="0"/>
              </a:rPr>
              <a:t> sobre la base de </a:t>
            </a:r>
            <a:r>
              <a:rPr lang="es-ES" sz="900" b="1" err="1">
                <a:latin typeface="Arial" panose="020B0604020202020204" pitchFamily="34" charset="0"/>
                <a:cs typeface="Arial" panose="020B0604020202020204" pitchFamily="34" charset="0"/>
              </a:rPr>
              <a:t>Oxfam</a:t>
            </a:r>
            <a:r>
              <a:rPr lang="es-ES" sz="900" b="1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s-ES" sz="900" b="1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9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b="1" err="1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es-ES" sz="9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b="1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9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b="1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900" b="1">
                <a:latin typeface="Arial" panose="020B0604020202020204" pitchFamily="34" charset="0"/>
                <a:cs typeface="Arial" panose="020B0604020202020204" pitchFamily="34" charset="0"/>
              </a:rPr>
              <a:t> 1%”, 2017 [en línea] </a:t>
            </a:r>
            <a:r>
              <a:rPr lang="es-ES" sz="900" b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https://www.oxfam.org/sites/www.oxfam.org/files/file_attachments/bp-economy-for-99-percent-160117-en.pdf</a:t>
            </a:r>
            <a:endParaRPr lang="es-ES" sz="9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9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900" b="1" err="1">
                <a:latin typeface="Arial" panose="020B0604020202020204" pitchFamily="34" charset="0"/>
                <a:cs typeface="Arial" panose="020B0604020202020204" pitchFamily="34" charset="0"/>
              </a:rPr>
              <a:t>Barcénas</a:t>
            </a:r>
            <a:r>
              <a:rPr lang="es-ES" sz="900" b="1">
                <a:latin typeface="Arial" panose="020B0604020202020204" pitchFamily="34" charset="0"/>
                <a:cs typeface="Arial" panose="020B0604020202020204" pitchFamily="34" charset="0"/>
              </a:rPr>
              <a:t>, A.(2017). </a:t>
            </a:r>
            <a:r>
              <a:rPr lang="es-ES" sz="900" b="1" i="1">
                <a:latin typeface="Arial" panose="020B0604020202020204" pitchFamily="34" charset="0"/>
                <a:cs typeface="Arial" panose="020B0604020202020204" pitchFamily="34" charset="0"/>
              </a:rPr>
              <a:t> Presentación</a:t>
            </a:r>
            <a:r>
              <a:rPr lang="es-ES" sz="9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b="1" i="1">
                <a:latin typeface="Arial" panose="020B0604020202020204" pitchFamily="34" charset="0"/>
                <a:cs typeface="Arial" panose="020B0604020202020204" pitchFamily="34" charset="0"/>
              </a:rPr>
              <a:t>Panorama económico y social de América Latina y el Caribe. </a:t>
            </a:r>
            <a:r>
              <a:rPr lang="es-ES" sz="900" b="1">
                <a:latin typeface="Arial" panose="020B0604020202020204" pitchFamily="34" charset="0"/>
                <a:cs typeface="Arial" panose="020B0604020202020204" pitchFamily="34" charset="0"/>
              </a:rPr>
              <a:t>Bogotá</a:t>
            </a:r>
          </a:p>
          <a:p>
            <a:endParaRPr lang="es-E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1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96E70-F3C2-4D94-BAFA-5EB50010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74"/>
            <a:ext cx="10515600" cy="1325563"/>
          </a:xfrm>
        </p:spPr>
        <p:txBody>
          <a:bodyPr/>
          <a:lstStyle/>
          <a:p>
            <a:r>
              <a:rPr lang="es-CO"/>
              <a:t>Balance cumplimiento ODM en Colombia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F0ED20-2AE8-403B-8481-56D6A0057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46" y="1186304"/>
            <a:ext cx="3398949" cy="1918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sz="3600" dirty="0"/>
              <a:t>El promedio total de cumplimiento de los ODM fue </a:t>
            </a:r>
            <a:r>
              <a:rPr lang="es-CO" sz="3600" dirty="0">
                <a:solidFill>
                  <a:schemeClr val="tx1"/>
                </a:solidFill>
              </a:rPr>
              <a:t>87%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418D171-930D-4C06-BAC2-41CBF56E4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28667"/>
              </p:ext>
            </p:extLst>
          </p:nvPr>
        </p:nvGraphicFramePr>
        <p:xfrm>
          <a:off x="4532875" y="1097280"/>
          <a:ext cx="7317703" cy="5760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18578">
                  <a:extLst>
                    <a:ext uri="{9D8B030D-6E8A-4147-A177-3AD203B41FA5}">
                      <a16:colId xmlns:a16="http://schemas.microsoft.com/office/drawing/2014/main" val="308085640"/>
                    </a:ext>
                  </a:extLst>
                </a:gridCol>
                <a:gridCol w="3959891">
                  <a:extLst>
                    <a:ext uri="{9D8B030D-6E8A-4147-A177-3AD203B41FA5}">
                      <a16:colId xmlns:a16="http://schemas.microsoft.com/office/drawing/2014/main" val="1189918260"/>
                    </a:ext>
                  </a:extLst>
                </a:gridCol>
                <a:gridCol w="2439234">
                  <a:extLst>
                    <a:ext uri="{9D8B030D-6E8A-4147-A177-3AD203B41FA5}">
                      <a16:colId xmlns:a16="http://schemas.microsoft.com/office/drawing/2014/main" val="4258634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/>
                        <a:t>ODM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/>
                        <a:t>Objetivo de Desarrollo del Milenio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/>
                        <a:t>Promedio de cumplimiento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8320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/>
                        <a:t>Erradicar el hambre y la pobreza extrema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42582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/>
                        <a:t>Lograr la enseñanza primaria universal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2032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/>
                        <a:t>Promover la igualdad y el empoderamiento de la mujer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accent4"/>
                          </a:solidFill>
                          <a:highlight>
                            <a:srgbClr val="FFFF00"/>
                          </a:highlight>
                        </a:rPr>
                        <a:t>66%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8308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/>
                        <a:t>Reducir la mortalidad infantil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25321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/>
                        <a:t>Mejorar la salud sexual y reproductiva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1065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/>
                        <a:t>Combatir el VIH/SIDA, el paludismo y otras enfermedades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76%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91970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Garantizar la sostenibilidad ambiental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33771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/>
                        <a:t>Fomentar una sociedad mundial para el desarrollo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885610"/>
                  </a:ext>
                </a:extLst>
              </a:tr>
            </a:tbl>
          </a:graphicData>
        </a:graphic>
      </p:graphicFrame>
      <p:pic>
        <p:nvPicPr>
          <p:cNvPr id="5" name="Picture 3" descr="page2image1743584">
            <a:extLst>
              <a:ext uri="{FF2B5EF4-FFF2-40B4-BE49-F238E27FC236}">
                <a16:creationId xmlns:a16="http://schemas.microsoft.com/office/drawing/2014/main" id="{71EBC8B3-F4BC-4AAC-AD35-57259573B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61" b="51387"/>
          <a:stretch/>
        </p:blipFill>
        <p:spPr bwMode="auto">
          <a:xfrm>
            <a:off x="4812410" y="1804042"/>
            <a:ext cx="53971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page2image1743584">
            <a:extLst>
              <a:ext uri="{FF2B5EF4-FFF2-40B4-BE49-F238E27FC236}">
                <a16:creationId xmlns:a16="http://schemas.microsoft.com/office/drawing/2014/main" id="{C2E142C4-A24B-4EA7-88FA-16B883CAA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1" r="50324" b="51387"/>
          <a:stretch/>
        </p:blipFill>
        <p:spPr bwMode="auto">
          <a:xfrm>
            <a:off x="4812410" y="2450688"/>
            <a:ext cx="53590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page2image1743584">
            <a:extLst>
              <a:ext uri="{FF2B5EF4-FFF2-40B4-BE49-F238E27FC236}">
                <a16:creationId xmlns:a16="http://schemas.microsoft.com/office/drawing/2014/main" id="{D68EFF42-21D8-47C8-9FC4-FE8F9581B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3" r="25359" b="51387"/>
          <a:stretch/>
        </p:blipFill>
        <p:spPr bwMode="auto">
          <a:xfrm>
            <a:off x="4825561" y="3097334"/>
            <a:ext cx="52275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page2image1743584">
            <a:extLst>
              <a:ext uri="{FF2B5EF4-FFF2-40B4-BE49-F238E27FC236}">
                <a16:creationId xmlns:a16="http://schemas.microsoft.com/office/drawing/2014/main" id="{6C0F6C58-E439-418D-91BF-0DD4F3CD7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4" r="100" b="51387"/>
          <a:stretch/>
        </p:blipFill>
        <p:spPr bwMode="auto">
          <a:xfrm>
            <a:off x="4825561" y="3743980"/>
            <a:ext cx="52932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page2image1743584">
            <a:extLst>
              <a:ext uri="{FF2B5EF4-FFF2-40B4-BE49-F238E27FC236}">
                <a16:creationId xmlns:a16="http://schemas.microsoft.com/office/drawing/2014/main" id="{EFE4A90F-01A5-4F15-BFBD-28F624FE3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3" r="75461" b="1020"/>
          <a:stretch/>
        </p:blipFill>
        <p:spPr bwMode="auto">
          <a:xfrm>
            <a:off x="4825561" y="4390626"/>
            <a:ext cx="55404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page2image1743584">
            <a:extLst>
              <a:ext uri="{FF2B5EF4-FFF2-40B4-BE49-F238E27FC236}">
                <a16:creationId xmlns:a16="http://schemas.microsoft.com/office/drawing/2014/main" id="{BE78C51E-C8E7-4305-A335-66A99D7FF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5" t="51623" r="50897" b="1020"/>
          <a:stretch/>
        </p:blipFill>
        <p:spPr bwMode="auto">
          <a:xfrm>
            <a:off x="4811687" y="5037272"/>
            <a:ext cx="53662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page2image1743584">
            <a:extLst>
              <a:ext uri="{FF2B5EF4-FFF2-40B4-BE49-F238E27FC236}">
                <a16:creationId xmlns:a16="http://schemas.microsoft.com/office/drawing/2014/main" id="{7485D476-76AC-4E76-8C3F-5659F4AA8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1" t="51623" r="25932" b="1020"/>
          <a:stretch/>
        </p:blipFill>
        <p:spPr bwMode="auto">
          <a:xfrm>
            <a:off x="4811260" y="5651701"/>
            <a:ext cx="53662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page2image1743584">
            <a:extLst>
              <a:ext uri="{FF2B5EF4-FFF2-40B4-BE49-F238E27FC236}">
                <a16:creationId xmlns:a16="http://schemas.microsoft.com/office/drawing/2014/main" id="{B3F5FA36-50F1-4D1D-8897-6DAF9793F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4" t="51623" r="72" b="1020"/>
          <a:stretch/>
        </p:blipFill>
        <p:spPr bwMode="auto">
          <a:xfrm>
            <a:off x="4825561" y="6298347"/>
            <a:ext cx="55687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D299FFB-36A6-9541-A3AE-192D887A79FB}"/>
              </a:ext>
            </a:extLst>
          </p:cNvPr>
          <p:cNvSpPr txBox="1"/>
          <p:nvPr/>
        </p:nvSpPr>
        <p:spPr>
          <a:xfrm>
            <a:off x="453189" y="3144446"/>
            <a:ext cx="38621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“</a:t>
            </a:r>
            <a:r>
              <a:rPr lang="es-CO" sz="2400" dirty="0"/>
              <a:t>De los 50 indicadores …el país logró un cumplimiento superior al 92 % en 33 indicadores, y superior al 80 % en 8 indicadores. En los 9 indicadores restantes …configuran puntos de partida para …los ODS</a:t>
            </a:r>
            <a:r>
              <a:rPr lang="es-CO" sz="2000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3593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F24E0-1E52-4A6D-89A8-EA33D0DB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Coyuntura y estado actual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13656A-1F48-4610-B9DB-3C927FA12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s-ES" sz="3200" dirty="0">
                <a:solidFill>
                  <a:schemeClr val="tx1"/>
                </a:solidFill>
              </a:rPr>
              <a:t>Colombia ha logrado</a:t>
            </a:r>
            <a:r>
              <a:rPr lang="es-ES" sz="3200" b="1" i="1" dirty="0">
                <a:solidFill>
                  <a:srgbClr val="3A46C0"/>
                </a:solidFill>
              </a:rPr>
              <a:t> avances </a:t>
            </a:r>
            <a:r>
              <a:rPr lang="es-ES" sz="3200" dirty="0">
                <a:solidFill>
                  <a:schemeClr val="tx1"/>
                </a:solidFill>
              </a:rPr>
              <a:t>significativos en reducción de la pobreza</a:t>
            </a:r>
          </a:p>
          <a:p>
            <a:pPr>
              <a:spcAft>
                <a:spcPts val="1800"/>
              </a:spcAft>
            </a:pPr>
            <a:r>
              <a:rPr lang="es-ES" sz="3200" dirty="0">
                <a:solidFill>
                  <a:schemeClr val="tx1"/>
                </a:solidFill>
              </a:rPr>
              <a:t> Tuvo un cumplimiento alto en los </a:t>
            </a:r>
            <a:r>
              <a:rPr lang="es-ES" sz="3200" dirty="0" err="1">
                <a:solidFill>
                  <a:schemeClr val="tx1"/>
                </a:solidFill>
              </a:rPr>
              <a:t>ODM</a:t>
            </a:r>
            <a:r>
              <a:rPr lang="es-ES" sz="3200" dirty="0">
                <a:solidFill>
                  <a:schemeClr val="tx1"/>
                </a:solidFill>
              </a:rPr>
              <a:t> en el promedio del país pero </a:t>
            </a:r>
            <a:r>
              <a:rPr lang="es-ES" sz="3200" i="1" dirty="0">
                <a:solidFill>
                  <a:srgbClr val="3A46C0"/>
                </a:solidFill>
              </a:rPr>
              <a:t>desigual por región y zona. </a:t>
            </a:r>
            <a:r>
              <a:rPr lang="es-ES" sz="3200" dirty="0">
                <a:solidFill>
                  <a:schemeClr val="tx1"/>
                </a:solidFill>
              </a:rPr>
              <a:t>Porque el país se caracteriza por marcadas desigualdades poblacionales y territoriales</a:t>
            </a:r>
          </a:p>
          <a:p>
            <a:pPr>
              <a:spcAft>
                <a:spcPts val="1800"/>
              </a:spcAft>
            </a:pPr>
            <a:r>
              <a:rPr lang="es-ES" sz="3200" b="1" i="1" dirty="0">
                <a:solidFill>
                  <a:srgbClr val="3A46C0"/>
                </a:solidFill>
              </a:rPr>
              <a:t>Hay marcadas inequidades en el acceso y disfrute de los derechos entre las zonas urbanas y rurales, entre  grupos socioeconómicos, entre grupos étnicos y entre regiones</a:t>
            </a:r>
          </a:p>
        </p:txBody>
      </p:sp>
    </p:spTree>
    <p:extLst>
      <p:ext uri="{BB962C8B-B14F-4D97-AF65-F5344CB8AC3E}">
        <p14:creationId xmlns:p14="http://schemas.microsoft.com/office/powerpoint/2010/main" val="121881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67161-A8B9-44A3-B2EE-B7832D612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31" y="4632"/>
            <a:ext cx="10515600" cy="863397"/>
          </a:xfrm>
        </p:spPr>
        <p:txBody>
          <a:bodyPr/>
          <a:lstStyle/>
          <a:p>
            <a:r>
              <a:rPr lang="es-ES" dirty="0"/>
              <a:t>Agenda 2030: De los </a:t>
            </a:r>
            <a:r>
              <a:rPr lang="es-ES" dirty="0" err="1"/>
              <a:t>ODM</a:t>
            </a:r>
            <a:r>
              <a:rPr lang="es-ES" dirty="0"/>
              <a:t> a los </a:t>
            </a:r>
            <a:r>
              <a:rPr lang="es-ES" dirty="0" err="1"/>
              <a:t>ODS</a:t>
            </a:r>
            <a:r>
              <a:rPr lang="es-ES" dirty="0"/>
              <a:t> </a:t>
            </a:r>
            <a:endParaRPr lang="es-CO" dirty="0"/>
          </a:p>
        </p:txBody>
      </p:sp>
      <p:grpSp>
        <p:nvGrpSpPr>
          <p:cNvPr id="288" name="Grupo 287">
            <a:extLst>
              <a:ext uri="{FF2B5EF4-FFF2-40B4-BE49-F238E27FC236}">
                <a16:creationId xmlns:a16="http://schemas.microsoft.com/office/drawing/2014/main" id="{829E9586-C2A8-45AA-8FB1-A53ADEB77DF6}"/>
              </a:ext>
            </a:extLst>
          </p:cNvPr>
          <p:cNvGrpSpPr/>
          <p:nvPr/>
        </p:nvGrpSpPr>
        <p:grpSpPr>
          <a:xfrm>
            <a:off x="1042323" y="1078635"/>
            <a:ext cx="10400008" cy="5779365"/>
            <a:chOff x="1287021" y="972951"/>
            <a:chExt cx="8103019" cy="5779365"/>
          </a:xfrm>
        </p:grpSpPr>
        <p:grpSp>
          <p:nvGrpSpPr>
            <p:cNvPr id="285" name="Grupo 284">
              <a:extLst>
                <a:ext uri="{FF2B5EF4-FFF2-40B4-BE49-F238E27FC236}">
                  <a16:creationId xmlns:a16="http://schemas.microsoft.com/office/drawing/2014/main" id="{FF4B8CF4-25A5-46A2-B755-4D537FF18929}"/>
                </a:ext>
              </a:extLst>
            </p:cNvPr>
            <p:cNvGrpSpPr/>
            <p:nvPr/>
          </p:nvGrpSpPr>
          <p:grpSpPr>
            <a:xfrm>
              <a:off x="1287021" y="1330195"/>
              <a:ext cx="8103019" cy="5422121"/>
              <a:chOff x="488531" y="1395481"/>
              <a:chExt cx="8103019" cy="5422121"/>
            </a:xfrm>
          </p:grpSpPr>
          <p:grpSp>
            <p:nvGrpSpPr>
              <p:cNvPr id="215" name="Grupo 214">
                <a:extLst>
                  <a:ext uri="{FF2B5EF4-FFF2-40B4-BE49-F238E27FC236}">
                    <a16:creationId xmlns:a16="http://schemas.microsoft.com/office/drawing/2014/main" id="{4B1ED544-1185-4B09-AD45-7F89D3BEEF86}"/>
                  </a:ext>
                </a:extLst>
              </p:cNvPr>
              <p:cNvGrpSpPr/>
              <p:nvPr/>
            </p:nvGrpSpPr>
            <p:grpSpPr>
              <a:xfrm>
                <a:off x="490535" y="1430338"/>
                <a:ext cx="8101015" cy="5387264"/>
                <a:chOff x="490535" y="1430338"/>
                <a:chExt cx="8101015" cy="5387264"/>
              </a:xfrm>
            </p:grpSpPr>
            <p:grpSp>
              <p:nvGrpSpPr>
                <p:cNvPr id="216" name="Grupo 215">
                  <a:extLst>
                    <a:ext uri="{FF2B5EF4-FFF2-40B4-BE49-F238E27FC236}">
                      <a16:creationId xmlns:a16="http://schemas.microsoft.com/office/drawing/2014/main" id="{E4F59B1D-3E70-4022-9F51-D2B32DEB41AD}"/>
                    </a:ext>
                  </a:extLst>
                </p:cNvPr>
                <p:cNvGrpSpPr/>
                <p:nvPr/>
              </p:nvGrpSpPr>
              <p:grpSpPr>
                <a:xfrm>
                  <a:off x="490535" y="1430338"/>
                  <a:ext cx="8101015" cy="5387264"/>
                  <a:chOff x="719135" y="1144588"/>
                  <a:chExt cx="8101015" cy="5387264"/>
                </a:xfrm>
              </p:grpSpPr>
              <p:grpSp>
                <p:nvGrpSpPr>
                  <p:cNvPr id="246" name="Grupo 245">
                    <a:extLst>
                      <a:ext uri="{FF2B5EF4-FFF2-40B4-BE49-F238E27FC236}">
                        <a16:creationId xmlns:a16="http://schemas.microsoft.com/office/drawing/2014/main" id="{B4BEE1AB-4058-48FD-8790-E1DA041DDA14}"/>
                      </a:ext>
                    </a:extLst>
                  </p:cNvPr>
                  <p:cNvGrpSpPr/>
                  <p:nvPr/>
                </p:nvGrpSpPr>
                <p:grpSpPr>
                  <a:xfrm>
                    <a:off x="723898" y="1144588"/>
                    <a:ext cx="8096250" cy="1133625"/>
                    <a:chOff x="723898" y="1144588"/>
                    <a:chExt cx="8096250" cy="1133625"/>
                  </a:xfrm>
                </p:grpSpPr>
                <p:sp>
                  <p:nvSpPr>
                    <p:cNvPr id="267" name="Pentágono 21">
                      <a:extLst>
                        <a:ext uri="{FF2B5EF4-FFF2-40B4-BE49-F238E27FC236}">
                          <a16:creationId xmlns:a16="http://schemas.microsoft.com/office/drawing/2014/main" id="{75AF1157-3455-4489-B502-044CE19165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86335" y="1210263"/>
                      <a:ext cx="3833813" cy="1067950"/>
                    </a:xfrm>
                    <a:prstGeom prst="homePlate">
                      <a:avLst>
                        <a:gd name="adj" fmla="val 29486"/>
                      </a:avLst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268" name="CuadroTexto 267">
                      <a:extLst>
                        <a:ext uri="{FF2B5EF4-FFF2-40B4-BE49-F238E27FC236}">
                          <a16:creationId xmlns:a16="http://schemas.microsoft.com/office/drawing/2014/main" id="{EB398D09-42B8-44DF-BF2B-2932407258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47799" y="1144588"/>
                      <a:ext cx="105727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CO" sz="1200" b="1">
                          <a:solidFill>
                            <a:srgbClr val="43B8C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PERSONAS</a:t>
                      </a:r>
                    </a:p>
                  </p:txBody>
                </p:sp>
                <p:sp>
                  <p:nvSpPr>
                    <p:cNvPr id="269" name="Pentágono 16">
                      <a:extLst>
                        <a:ext uri="{FF2B5EF4-FFF2-40B4-BE49-F238E27FC236}">
                          <a16:creationId xmlns:a16="http://schemas.microsoft.com/office/drawing/2014/main" id="{43598398-DEED-4F41-85EF-B4B766EB37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7000" y="1209767"/>
                      <a:ext cx="2524125" cy="1067950"/>
                    </a:xfrm>
                    <a:prstGeom prst="homePlate">
                      <a:avLst>
                        <a:gd name="adj" fmla="val 20567"/>
                      </a:avLst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270" name="CuadroTexto 269">
                      <a:extLst>
                        <a:ext uri="{FF2B5EF4-FFF2-40B4-BE49-F238E27FC236}">
                          <a16:creationId xmlns:a16="http://schemas.microsoft.com/office/drawing/2014/main" id="{FF51970A-99B6-46B7-91FD-70B4EB9194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898" y="1504985"/>
                      <a:ext cx="2224089" cy="523220"/>
                    </a:xfrm>
                    <a:prstGeom prst="homePlate">
                      <a:avLst>
                        <a:gd name="adj" fmla="val 33853"/>
                      </a:avLst>
                    </a:prstGeom>
                    <a:ln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marL="809625"/>
                      <a:r>
                        <a:rPr lang="es-CO" sz="7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Poner fin a la pobreza y el hambre y garantizar un ambiente sano, digno y en equidad</a:t>
                      </a:r>
                    </a:p>
                  </p:txBody>
                </p:sp>
              </p:grpSp>
              <p:grpSp>
                <p:nvGrpSpPr>
                  <p:cNvPr id="247" name="Grupo 246">
                    <a:extLst>
                      <a:ext uri="{FF2B5EF4-FFF2-40B4-BE49-F238E27FC236}">
                        <a16:creationId xmlns:a16="http://schemas.microsoft.com/office/drawing/2014/main" id="{325E14A9-832C-45B2-A143-8B16B3F5F101}"/>
                      </a:ext>
                    </a:extLst>
                  </p:cNvPr>
                  <p:cNvGrpSpPr/>
                  <p:nvPr/>
                </p:nvGrpSpPr>
                <p:grpSpPr>
                  <a:xfrm>
                    <a:off x="719135" y="2379276"/>
                    <a:ext cx="8101015" cy="976938"/>
                    <a:chOff x="719135" y="2379276"/>
                    <a:chExt cx="8101015" cy="976938"/>
                  </a:xfrm>
                </p:grpSpPr>
                <p:sp>
                  <p:nvSpPr>
                    <p:cNvPr id="263" name="Pentágono 22">
                      <a:extLst>
                        <a:ext uri="{FF2B5EF4-FFF2-40B4-BE49-F238E27FC236}">
                          <a16:creationId xmlns:a16="http://schemas.microsoft.com/office/drawing/2014/main" id="{076284B4-405D-4514-B20F-84BCD43DEA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5852" y="2514572"/>
                      <a:ext cx="3924298" cy="841642"/>
                    </a:xfrm>
                    <a:prstGeom prst="homePlate">
                      <a:avLst>
                        <a:gd name="adj" fmla="val 37543"/>
                      </a:avLst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264" name="CuadroTexto 263">
                      <a:extLst>
                        <a:ext uri="{FF2B5EF4-FFF2-40B4-BE49-F238E27FC236}">
                          <a16:creationId xmlns:a16="http://schemas.microsoft.com/office/drawing/2014/main" id="{569AE8C4-B4FD-4212-851A-532A1F07A9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899" y="2379276"/>
                      <a:ext cx="105727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CO" sz="1200" b="1">
                          <a:solidFill>
                            <a:srgbClr val="5DC56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PLANETA</a:t>
                      </a:r>
                    </a:p>
                  </p:txBody>
                </p:sp>
                <p:sp>
                  <p:nvSpPr>
                    <p:cNvPr id="265" name="Pentágono 17">
                      <a:extLst>
                        <a:ext uri="{FF2B5EF4-FFF2-40B4-BE49-F238E27FC236}">
                          <a16:creationId xmlns:a16="http://schemas.microsoft.com/office/drawing/2014/main" id="{37532F95-F370-4784-A1C9-10384A6554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7000" y="2514572"/>
                      <a:ext cx="2524125" cy="841642"/>
                    </a:xfrm>
                    <a:prstGeom prst="homePlate">
                      <a:avLst>
                        <a:gd name="adj" fmla="val 34148"/>
                      </a:avLst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266" name="CuadroTexto 265">
                      <a:extLst>
                        <a:ext uri="{FF2B5EF4-FFF2-40B4-BE49-F238E27FC236}">
                          <a16:creationId xmlns:a16="http://schemas.microsoft.com/office/drawing/2014/main" id="{1A7FE34A-9D7C-4311-ABFA-4B973BA7CF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9135" y="2652882"/>
                      <a:ext cx="2228852" cy="523220"/>
                    </a:xfrm>
                    <a:prstGeom prst="homePlate">
                      <a:avLst>
                        <a:gd name="adj" fmla="val 36969"/>
                      </a:avLst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marL="809625"/>
                      <a:r>
                        <a:rPr lang="es-CO" sz="7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Proteger el planeta de la degradación para nuestra generación y la de nuestros hijos</a:t>
                      </a:r>
                    </a:p>
                  </p:txBody>
                </p:sp>
              </p:grpSp>
              <p:grpSp>
                <p:nvGrpSpPr>
                  <p:cNvPr id="248" name="Grupo 247">
                    <a:extLst>
                      <a:ext uri="{FF2B5EF4-FFF2-40B4-BE49-F238E27FC236}">
                        <a16:creationId xmlns:a16="http://schemas.microsoft.com/office/drawing/2014/main" id="{E2333257-FD54-4878-A95C-DD3E4FFDAE18}"/>
                      </a:ext>
                    </a:extLst>
                  </p:cNvPr>
                  <p:cNvGrpSpPr/>
                  <p:nvPr/>
                </p:nvGrpSpPr>
                <p:grpSpPr>
                  <a:xfrm>
                    <a:off x="719136" y="3447226"/>
                    <a:ext cx="8081964" cy="896174"/>
                    <a:chOff x="719136" y="3447226"/>
                    <a:chExt cx="8081964" cy="896174"/>
                  </a:xfrm>
                </p:grpSpPr>
                <p:sp>
                  <p:nvSpPr>
                    <p:cNvPr id="259" name="Pentágono 23">
                      <a:extLst>
                        <a:ext uri="{FF2B5EF4-FFF2-40B4-BE49-F238E27FC236}">
                          <a16:creationId xmlns:a16="http://schemas.microsoft.com/office/drawing/2014/main" id="{C8E9DDAB-D233-4E85-B958-C1E1C58C58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7287" y="3660927"/>
                      <a:ext cx="3833813" cy="682473"/>
                    </a:xfrm>
                    <a:prstGeom prst="homePlate">
                      <a:avLst>
                        <a:gd name="adj" fmla="val 46709"/>
                      </a:avLst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260" name="CuadroTexto 259">
                      <a:extLst>
                        <a:ext uri="{FF2B5EF4-FFF2-40B4-BE49-F238E27FC236}">
                          <a16:creationId xmlns:a16="http://schemas.microsoft.com/office/drawing/2014/main" id="{963E56EF-1B9D-46FF-9F10-F976EFAD63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899" y="3447226"/>
                      <a:ext cx="131445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CO" sz="1200" b="1">
                          <a:solidFill>
                            <a:srgbClr val="EF96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PROSPERIDAD</a:t>
                      </a:r>
                    </a:p>
                  </p:txBody>
                </p:sp>
                <p:sp>
                  <p:nvSpPr>
                    <p:cNvPr id="261" name="Pentágono 18">
                      <a:extLst>
                        <a:ext uri="{FF2B5EF4-FFF2-40B4-BE49-F238E27FC236}">
                          <a16:creationId xmlns:a16="http://schemas.microsoft.com/office/drawing/2014/main" id="{E8187AB6-572E-42EB-84BD-9C8D92AB82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6999" y="3660927"/>
                      <a:ext cx="2524125" cy="682473"/>
                    </a:xfrm>
                    <a:prstGeom prst="homePlate">
                      <a:avLst>
                        <a:gd name="adj" fmla="val 34148"/>
                      </a:avLst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262" name="CuadroTexto 261">
                      <a:extLst>
                        <a:ext uri="{FF2B5EF4-FFF2-40B4-BE49-F238E27FC236}">
                          <a16:creationId xmlns:a16="http://schemas.microsoft.com/office/drawing/2014/main" id="{5078FD5D-901D-4377-BB69-A2127D463A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9136" y="3720892"/>
                      <a:ext cx="2228852" cy="553998"/>
                    </a:xfrm>
                    <a:prstGeom prst="homePlate">
                      <a:avLst>
                        <a:gd name="adj" fmla="val 40478"/>
                      </a:avLst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marL="809625"/>
                      <a:r>
                        <a:rPr lang="es-CO" sz="6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Asegurar que todos puedan disfrutar de una vida próspera y que todo progreso económico, social y tecnológico se de en armonía con la naturaleza</a:t>
                      </a:r>
                    </a:p>
                  </p:txBody>
                </p:sp>
              </p:grpSp>
              <p:grpSp>
                <p:nvGrpSpPr>
                  <p:cNvPr id="249" name="Grupo 248">
                    <a:extLst>
                      <a:ext uri="{FF2B5EF4-FFF2-40B4-BE49-F238E27FC236}">
                        <a16:creationId xmlns:a16="http://schemas.microsoft.com/office/drawing/2014/main" id="{ED3A41C9-2310-4F59-9DAA-8EAE9A269CFE}"/>
                      </a:ext>
                    </a:extLst>
                  </p:cNvPr>
                  <p:cNvGrpSpPr/>
                  <p:nvPr/>
                </p:nvGrpSpPr>
                <p:grpSpPr>
                  <a:xfrm>
                    <a:off x="719135" y="4515176"/>
                    <a:ext cx="6053140" cy="933955"/>
                    <a:chOff x="719135" y="4515176"/>
                    <a:chExt cx="6053140" cy="933955"/>
                  </a:xfrm>
                </p:grpSpPr>
                <p:sp>
                  <p:nvSpPr>
                    <p:cNvPr id="255" name="Pentágono 24">
                      <a:extLst>
                        <a:ext uri="{FF2B5EF4-FFF2-40B4-BE49-F238E27FC236}">
                          <a16:creationId xmlns:a16="http://schemas.microsoft.com/office/drawing/2014/main" id="{0170BFB6-F544-4587-9F38-3A4B745874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6810" y="4766658"/>
                      <a:ext cx="1795465" cy="682473"/>
                    </a:xfrm>
                    <a:prstGeom prst="homePlate">
                      <a:avLst>
                        <a:gd name="adj" fmla="val 45313"/>
                      </a:avLst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256" name="CuadroTexto 255">
                      <a:extLst>
                        <a:ext uri="{FF2B5EF4-FFF2-40B4-BE49-F238E27FC236}">
                          <a16:creationId xmlns:a16="http://schemas.microsoft.com/office/drawing/2014/main" id="{49C09095-8D91-4726-82D6-B1969A3192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899" y="4515176"/>
                      <a:ext cx="105727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CO" sz="1200" b="1">
                          <a:solidFill>
                            <a:srgbClr val="9413A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PAZ</a:t>
                      </a:r>
                    </a:p>
                  </p:txBody>
                </p:sp>
                <p:sp>
                  <p:nvSpPr>
                    <p:cNvPr id="257" name="Pentágono 19">
                      <a:extLst>
                        <a:ext uri="{FF2B5EF4-FFF2-40B4-BE49-F238E27FC236}">
                          <a16:creationId xmlns:a16="http://schemas.microsoft.com/office/drawing/2014/main" id="{52BEFFD6-8DB5-43A3-BF5B-A65E60397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6998" y="4766658"/>
                      <a:ext cx="2524125" cy="682473"/>
                    </a:xfrm>
                    <a:prstGeom prst="homePlate">
                      <a:avLst>
                        <a:gd name="adj" fmla="val 34148"/>
                      </a:avLst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258" name="CuadroTexto 257">
                      <a:extLst>
                        <a:ext uri="{FF2B5EF4-FFF2-40B4-BE49-F238E27FC236}">
                          <a16:creationId xmlns:a16="http://schemas.microsoft.com/office/drawing/2014/main" id="{2D60280A-42ED-4365-8E20-5B7777D6CC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9135" y="4791917"/>
                      <a:ext cx="2228852" cy="523220"/>
                    </a:xfrm>
                    <a:prstGeom prst="homePlate">
                      <a:avLst>
                        <a:gd name="adj" fmla="val 36969"/>
                      </a:avLst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marL="809625"/>
                      <a:r>
                        <a:rPr lang="es-CO" sz="7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Fomentar sociedades pacíficas, justas e incluyentes, libres de miedo y violencia</a:t>
                      </a:r>
                    </a:p>
                  </p:txBody>
                </p:sp>
              </p:grpSp>
              <p:grpSp>
                <p:nvGrpSpPr>
                  <p:cNvPr id="250" name="Grupo 249">
                    <a:extLst>
                      <a:ext uri="{FF2B5EF4-FFF2-40B4-BE49-F238E27FC236}">
                        <a16:creationId xmlns:a16="http://schemas.microsoft.com/office/drawing/2014/main" id="{717FF61B-8BD7-4B24-A9CE-84359B32BEB5}"/>
                      </a:ext>
                    </a:extLst>
                  </p:cNvPr>
                  <p:cNvGrpSpPr/>
                  <p:nvPr/>
                </p:nvGrpSpPr>
                <p:grpSpPr>
                  <a:xfrm>
                    <a:off x="719135" y="5583126"/>
                    <a:ext cx="6062666" cy="948726"/>
                    <a:chOff x="719135" y="5583126"/>
                    <a:chExt cx="6062666" cy="948726"/>
                  </a:xfrm>
                </p:grpSpPr>
                <p:sp>
                  <p:nvSpPr>
                    <p:cNvPr id="251" name="Pentágono 25">
                      <a:extLst>
                        <a:ext uri="{FF2B5EF4-FFF2-40B4-BE49-F238E27FC236}">
                          <a16:creationId xmlns:a16="http://schemas.microsoft.com/office/drawing/2014/main" id="{D159C483-D70E-4F1E-8AF1-34B9A4AE98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5851" y="5849379"/>
                      <a:ext cx="1885950" cy="682473"/>
                    </a:xfrm>
                    <a:prstGeom prst="homePlate">
                      <a:avLst>
                        <a:gd name="adj" fmla="val 45313"/>
                      </a:avLst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252" name="CuadroTexto 251">
                      <a:extLst>
                        <a:ext uri="{FF2B5EF4-FFF2-40B4-BE49-F238E27FC236}">
                          <a16:creationId xmlns:a16="http://schemas.microsoft.com/office/drawing/2014/main" id="{94B85ADC-B892-4626-9462-AB78BFDA65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85899" y="5583126"/>
                      <a:ext cx="139065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CO" sz="1200" b="1">
                          <a:solidFill>
                            <a:srgbClr val="265CD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ASOCIACIONES</a:t>
                      </a:r>
                    </a:p>
                  </p:txBody>
                </p:sp>
                <p:sp>
                  <p:nvSpPr>
                    <p:cNvPr id="253" name="Pentágono 20">
                      <a:extLst>
                        <a:ext uri="{FF2B5EF4-FFF2-40B4-BE49-F238E27FC236}">
                          <a16:creationId xmlns:a16="http://schemas.microsoft.com/office/drawing/2014/main" id="{DA2F72BB-61B5-4E05-83ED-11E45F9662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6998" y="5849379"/>
                      <a:ext cx="2524125" cy="682473"/>
                    </a:xfrm>
                    <a:prstGeom prst="homePlate">
                      <a:avLst>
                        <a:gd name="adj" fmla="val 34148"/>
                      </a:avLst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CO"/>
                    </a:p>
                  </p:txBody>
                </p:sp>
                <p:sp>
                  <p:nvSpPr>
                    <p:cNvPr id="254" name="CuadroTexto 253">
                      <a:extLst>
                        <a:ext uri="{FF2B5EF4-FFF2-40B4-BE49-F238E27FC236}">
                          <a16:creationId xmlns:a16="http://schemas.microsoft.com/office/drawing/2014/main" id="{B3883369-3147-40E3-8D75-12F5F4746D9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9135" y="5846991"/>
                      <a:ext cx="2228852" cy="646331"/>
                    </a:xfrm>
                    <a:prstGeom prst="homePlate">
                      <a:avLst>
                        <a:gd name="adj" fmla="val 40478"/>
                      </a:avLst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marL="809625"/>
                      <a:r>
                        <a:rPr lang="es-CO" sz="6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Movilizar lo necesario para fortalecer una Alianza Global para el Desarrollo centrada en las necesidades de los más vulnerables, con la participación de todos</a:t>
                      </a:r>
                    </a:p>
                  </p:txBody>
                </p:sp>
              </p:grpSp>
            </p:grpSp>
            <p:grpSp>
              <p:nvGrpSpPr>
                <p:cNvPr id="217" name="Grupo 216">
                  <a:extLst>
                    <a:ext uri="{FF2B5EF4-FFF2-40B4-BE49-F238E27FC236}">
                      <a16:creationId xmlns:a16="http://schemas.microsoft.com/office/drawing/2014/main" id="{D9DF2094-5E24-4136-A073-6D1B9AD8B34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819169" y="1559698"/>
                  <a:ext cx="1395870" cy="939588"/>
                  <a:chOff x="3609974" y="2571750"/>
                  <a:chExt cx="4838701" cy="3257025"/>
                </a:xfrm>
              </p:grpSpPr>
              <p:pic>
                <p:nvPicPr>
                  <p:cNvPr id="240" name="Imagen 239">
                    <a:extLst>
                      <a:ext uri="{FF2B5EF4-FFF2-40B4-BE49-F238E27FC236}">
                        <a16:creationId xmlns:a16="http://schemas.microsoft.com/office/drawing/2014/main" id="{57427A3E-AA80-4918-9556-809F238582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425" t="22435" r="25096" b="24536"/>
                  <a:stretch/>
                </p:blipFill>
                <p:spPr>
                  <a:xfrm>
                    <a:off x="3609975" y="2609850"/>
                    <a:ext cx="1590675" cy="1609725"/>
                  </a:xfrm>
                  <a:prstGeom prst="rect">
                    <a:avLst/>
                  </a:prstGeom>
                </p:spPr>
              </p:pic>
              <p:pic>
                <p:nvPicPr>
                  <p:cNvPr id="241" name="Imagen 240">
                    <a:extLst>
                      <a:ext uri="{FF2B5EF4-FFF2-40B4-BE49-F238E27FC236}">
                        <a16:creationId xmlns:a16="http://schemas.microsoft.com/office/drawing/2014/main" id="{73E055D5-6F07-4531-9C09-3492E08410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00650" y="2571750"/>
                    <a:ext cx="1657350" cy="1657350"/>
                  </a:xfrm>
                  <a:prstGeom prst="rect">
                    <a:avLst/>
                  </a:prstGeom>
                </p:spPr>
              </p:pic>
              <p:pic>
                <p:nvPicPr>
                  <p:cNvPr id="242" name="Imagen 241">
                    <a:extLst>
                      <a:ext uri="{FF2B5EF4-FFF2-40B4-BE49-F238E27FC236}">
                        <a16:creationId xmlns:a16="http://schemas.microsoft.com/office/drawing/2014/main" id="{E8A2BEAB-0CA0-4074-8BFD-78A8FD5C05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923" t="3479" r="26557" b="3113"/>
                  <a:stretch/>
                </p:blipFill>
                <p:spPr>
                  <a:xfrm>
                    <a:off x="6845786" y="2619900"/>
                    <a:ext cx="1602889" cy="1609200"/>
                  </a:xfrm>
                  <a:prstGeom prst="rect">
                    <a:avLst/>
                  </a:prstGeom>
                </p:spPr>
              </p:pic>
              <p:pic>
                <p:nvPicPr>
                  <p:cNvPr id="243" name="Imagen 242">
                    <a:extLst>
                      <a:ext uri="{FF2B5EF4-FFF2-40B4-BE49-F238E27FC236}">
                        <a16:creationId xmlns:a16="http://schemas.microsoft.com/office/drawing/2014/main" id="{302A42BD-E1D3-4F80-96F9-001807FC10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25" t="1543" r="1906" b="2389"/>
                  <a:stretch/>
                </p:blipFill>
                <p:spPr>
                  <a:xfrm>
                    <a:off x="3609974" y="4177590"/>
                    <a:ext cx="1584670" cy="1609200"/>
                  </a:xfrm>
                  <a:prstGeom prst="rect">
                    <a:avLst/>
                  </a:prstGeom>
                </p:spPr>
              </p:pic>
              <p:pic>
                <p:nvPicPr>
                  <p:cNvPr id="244" name="Imagen 243">
                    <a:extLst>
                      <a:ext uri="{FF2B5EF4-FFF2-40B4-BE49-F238E27FC236}">
                        <a16:creationId xmlns:a16="http://schemas.microsoft.com/office/drawing/2014/main" id="{14DBA862-6B6C-43E8-B1B2-4050818CD3D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46" t="2332" r="2740" b="2478"/>
                  <a:stretch/>
                </p:blipFill>
                <p:spPr>
                  <a:xfrm>
                    <a:off x="5200648" y="4219575"/>
                    <a:ext cx="1599297" cy="1609200"/>
                  </a:xfrm>
                  <a:prstGeom prst="rect">
                    <a:avLst/>
                  </a:prstGeom>
                </p:spPr>
              </p:pic>
              <p:pic>
                <p:nvPicPr>
                  <p:cNvPr id="245" name="Imagen 244">
                    <a:extLst>
                      <a:ext uri="{FF2B5EF4-FFF2-40B4-BE49-F238E27FC236}">
                        <a16:creationId xmlns:a16="http://schemas.microsoft.com/office/drawing/2014/main" id="{66BDC30A-6A51-498B-848B-28303C4433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99945" y="4216194"/>
                    <a:ext cx="1609200" cy="16092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18" name="Imagen 217">
                  <a:extLst>
                    <a:ext uri="{FF2B5EF4-FFF2-40B4-BE49-F238E27FC236}">
                      <a16:creationId xmlns:a16="http://schemas.microsoft.com/office/drawing/2014/main" id="{D92401AB-14AF-49CB-B616-960872217B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76529" y="2791886"/>
                  <a:ext cx="985910" cy="669965"/>
                </a:xfrm>
                <a:prstGeom prst="rect">
                  <a:avLst/>
                </a:prstGeom>
              </p:spPr>
            </p:pic>
            <p:pic>
              <p:nvPicPr>
                <p:cNvPr id="219" name="Imagen 218">
                  <a:extLst>
                    <a:ext uri="{FF2B5EF4-FFF2-40B4-BE49-F238E27FC236}">
                      <a16:creationId xmlns:a16="http://schemas.microsoft.com/office/drawing/2014/main" id="{7842C619-FA95-460E-B454-F16987FA8D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92" t="3504" r="2095" b="3357"/>
                <a:stretch/>
              </p:blipFill>
              <p:spPr>
                <a:xfrm>
                  <a:off x="3280416" y="6244165"/>
                  <a:ext cx="460019" cy="464400"/>
                </a:xfrm>
                <a:prstGeom prst="rect">
                  <a:avLst/>
                </a:prstGeom>
              </p:spPr>
            </p:pic>
            <p:grpSp>
              <p:nvGrpSpPr>
                <p:cNvPr id="220" name="Grupo 219">
                  <a:extLst>
                    <a:ext uri="{FF2B5EF4-FFF2-40B4-BE49-F238E27FC236}">
                      <a16:creationId xmlns:a16="http://schemas.microsoft.com/office/drawing/2014/main" id="{B80581EF-4024-4F07-A4DE-D8812215B6D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47724" y="1718427"/>
                  <a:ext cx="3291842" cy="666158"/>
                  <a:chOff x="-870088" y="6379302"/>
                  <a:chExt cx="7065271" cy="1429773"/>
                </a:xfrm>
              </p:grpSpPr>
              <p:pic>
                <p:nvPicPr>
                  <p:cNvPr id="235" name="Imagen 234">
                    <a:extLst>
                      <a:ext uri="{FF2B5EF4-FFF2-40B4-BE49-F238E27FC236}">
                        <a16:creationId xmlns:a16="http://schemas.microsoft.com/office/drawing/2014/main" id="{7EE02D5D-6A63-4743-AFE5-88A8A1072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870088" y="6392421"/>
                    <a:ext cx="1416654" cy="1416654"/>
                  </a:xfrm>
                  <a:prstGeom prst="rect">
                    <a:avLst/>
                  </a:prstGeom>
                </p:spPr>
              </p:pic>
              <p:pic>
                <p:nvPicPr>
                  <p:cNvPr id="236" name="Imagen 235">
                    <a:extLst>
                      <a:ext uri="{FF2B5EF4-FFF2-40B4-BE49-F238E27FC236}">
                        <a16:creationId xmlns:a16="http://schemas.microsoft.com/office/drawing/2014/main" id="{779B453F-2415-452E-8DAE-BD552ADF89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6875" y="6389051"/>
                    <a:ext cx="1416654" cy="1416654"/>
                  </a:xfrm>
                  <a:prstGeom prst="rect">
                    <a:avLst/>
                  </a:prstGeom>
                </p:spPr>
              </p:pic>
              <p:pic>
                <p:nvPicPr>
                  <p:cNvPr id="237" name="Imagen 236">
                    <a:extLst>
                      <a:ext uri="{FF2B5EF4-FFF2-40B4-BE49-F238E27FC236}">
                        <a16:creationId xmlns:a16="http://schemas.microsoft.com/office/drawing/2014/main" id="{3F297423-858B-4AE5-B83C-331C8900E4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66452" y="6384088"/>
                    <a:ext cx="1416654" cy="1416654"/>
                  </a:xfrm>
                  <a:prstGeom prst="rect">
                    <a:avLst/>
                  </a:prstGeom>
                </p:spPr>
              </p:pic>
              <p:pic>
                <p:nvPicPr>
                  <p:cNvPr id="238" name="Imagen 237">
                    <a:extLst>
                      <a:ext uri="{FF2B5EF4-FFF2-40B4-BE49-F238E27FC236}">
                        <a16:creationId xmlns:a16="http://schemas.microsoft.com/office/drawing/2014/main" id="{6BA1388C-3B74-4D66-9C0A-557C261430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76029" y="6384088"/>
                    <a:ext cx="1416654" cy="1416654"/>
                  </a:xfrm>
                  <a:prstGeom prst="rect">
                    <a:avLst/>
                  </a:prstGeom>
                </p:spPr>
              </p:pic>
              <p:pic>
                <p:nvPicPr>
                  <p:cNvPr id="239" name="Imagen 238">
                    <a:extLst>
                      <a:ext uri="{FF2B5EF4-FFF2-40B4-BE49-F238E27FC236}">
                        <a16:creationId xmlns:a16="http://schemas.microsoft.com/office/drawing/2014/main" id="{CB56C65D-D05A-4172-B02E-5DA30D21FF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78529" y="6379302"/>
                    <a:ext cx="1416654" cy="141665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1" name="Grupo 220">
                  <a:extLst>
                    <a:ext uri="{FF2B5EF4-FFF2-40B4-BE49-F238E27FC236}">
                      <a16:creationId xmlns:a16="http://schemas.microsoft.com/office/drawing/2014/main" id="{0B21DD2E-A13A-49E0-93DF-CB5DF31BA69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08506" y="3987682"/>
                  <a:ext cx="2930873" cy="591917"/>
                  <a:chOff x="1375141" y="2979975"/>
                  <a:chExt cx="7084723" cy="1430826"/>
                </a:xfrm>
              </p:grpSpPr>
              <p:pic>
                <p:nvPicPr>
                  <p:cNvPr id="230" name="Imagen 229">
                    <a:extLst>
                      <a:ext uri="{FF2B5EF4-FFF2-40B4-BE49-F238E27FC236}">
                        <a16:creationId xmlns:a16="http://schemas.microsoft.com/office/drawing/2014/main" id="{2B73DDFB-54A9-4B39-9DAB-6895B1D4FC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75141" y="2980309"/>
                    <a:ext cx="1416654" cy="1416654"/>
                  </a:xfrm>
                  <a:prstGeom prst="rect">
                    <a:avLst/>
                  </a:prstGeom>
                </p:spPr>
              </p:pic>
              <p:pic>
                <p:nvPicPr>
                  <p:cNvPr id="231" name="Imagen 230">
                    <a:extLst>
                      <a:ext uri="{FF2B5EF4-FFF2-40B4-BE49-F238E27FC236}">
                        <a16:creationId xmlns:a16="http://schemas.microsoft.com/office/drawing/2014/main" id="{57CA35E1-2585-4F2A-8D33-25D6AC2B307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98720" y="2980102"/>
                    <a:ext cx="1416654" cy="1416654"/>
                  </a:xfrm>
                  <a:prstGeom prst="rect">
                    <a:avLst/>
                  </a:prstGeom>
                </p:spPr>
              </p:pic>
              <p:pic>
                <p:nvPicPr>
                  <p:cNvPr id="232" name="Imagen 231">
                    <a:extLst>
                      <a:ext uri="{FF2B5EF4-FFF2-40B4-BE49-F238E27FC236}">
                        <a16:creationId xmlns:a16="http://schemas.microsoft.com/office/drawing/2014/main" id="{9844637B-C532-4B6C-9667-4A741EB02A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03636" y="2980102"/>
                    <a:ext cx="1416654" cy="1416654"/>
                  </a:xfrm>
                  <a:prstGeom prst="rect">
                    <a:avLst/>
                  </a:prstGeom>
                </p:spPr>
              </p:pic>
              <p:pic>
                <p:nvPicPr>
                  <p:cNvPr id="233" name="Imagen 232">
                    <a:extLst>
                      <a:ext uri="{FF2B5EF4-FFF2-40B4-BE49-F238E27FC236}">
                        <a16:creationId xmlns:a16="http://schemas.microsoft.com/office/drawing/2014/main" id="{B2CA6D07-616E-47FB-A24F-F8FA602BBC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20463" y="2994147"/>
                    <a:ext cx="1416654" cy="1416654"/>
                  </a:xfrm>
                  <a:prstGeom prst="rect">
                    <a:avLst/>
                  </a:prstGeom>
                </p:spPr>
              </p:pic>
              <p:pic>
                <p:nvPicPr>
                  <p:cNvPr id="234" name="Imagen 233">
                    <a:extLst>
                      <a:ext uri="{FF2B5EF4-FFF2-40B4-BE49-F238E27FC236}">
                        <a16:creationId xmlns:a16="http://schemas.microsoft.com/office/drawing/2014/main" id="{B0263102-3F77-4B10-B5AA-8134056EE5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43210" y="2979975"/>
                    <a:ext cx="1416654" cy="141665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2" name="Grupo 221">
                  <a:extLst>
                    <a:ext uri="{FF2B5EF4-FFF2-40B4-BE49-F238E27FC236}">
                      <a16:creationId xmlns:a16="http://schemas.microsoft.com/office/drawing/2014/main" id="{98E4F4C4-474E-4EC8-B1C1-DA5D3A876A8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15161" y="2877187"/>
                  <a:ext cx="3076079" cy="623404"/>
                  <a:chOff x="1471485" y="1161481"/>
                  <a:chExt cx="7074231" cy="1433677"/>
                </a:xfrm>
              </p:grpSpPr>
              <p:pic>
                <p:nvPicPr>
                  <p:cNvPr id="225" name="Imagen 224">
                    <a:extLst>
                      <a:ext uri="{FF2B5EF4-FFF2-40B4-BE49-F238E27FC236}">
                        <a16:creationId xmlns:a16="http://schemas.microsoft.com/office/drawing/2014/main" id="{01B3CB5F-7B74-4B40-8F4B-E4EBCACFCA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71485" y="1178504"/>
                    <a:ext cx="1416654" cy="1416654"/>
                  </a:xfrm>
                  <a:prstGeom prst="rect">
                    <a:avLst/>
                  </a:prstGeom>
                </p:spPr>
              </p:pic>
              <p:pic>
                <p:nvPicPr>
                  <p:cNvPr id="226" name="Imagen 225">
                    <a:extLst>
                      <a:ext uri="{FF2B5EF4-FFF2-40B4-BE49-F238E27FC236}">
                        <a16:creationId xmlns:a16="http://schemas.microsoft.com/office/drawing/2014/main" id="{3148F7FC-5785-4C1C-A129-6DABCFF4E3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92570" y="1168252"/>
                    <a:ext cx="1416654" cy="1416654"/>
                  </a:xfrm>
                  <a:prstGeom prst="rect">
                    <a:avLst/>
                  </a:prstGeom>
                </p:spPr>
              </p:pic>
              <p:pic>
                <p:nvPicPr>
                  <p:cNvPr id="227" name="Imagen 226">
                    <a:extLst>
                      <a:ext uri="{FF2B5EF4-FFF2-40B4-BE49-F238E27FC236}">
                        <a16:creationId xmlns:a16="http://schemas.microsoft.com/office/drawing/2014/main" id="{2DDCD6DD-A930-4609-9F8F-2FEFE7A3BA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02489" y="1170240"/>
                    <a:ext cx="1416654" cy="1416654"/>
                  </a:xfrm>
                  <a:prstGeom prst="rect">
                    <a:avLst/>
                  </a:prstGeom>
                </p:spPr>
              </p:pic>
              <p:pic>
                <p:nvPicPr>
                  <p:cNvPr id="228" name="Imagen 227">
                    <a:extLst>
                      <a:ext uri="{FF2B5EF4-FFF2-40B4-BE49-F238E27FC236}">
                        <a16:creationId xmlns:a16="http://schemas.microsoft.com/office/drawing/2014/main" id="{83932448-33D7-460D-B1EE-C55C7C20A9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03138" y="1161481"/>
                    <a:ext cx="1416654" cy="1416654"/>
                  </a:xfrm>
                  <a:prstGeom prst="rect">
                    <a:avLst/>
                  </a:prstGeom>
                </p:spPr>
              </p:pic>
              <p:pic>
                <p:nvPicPr>
                  <p:cNvPr id="229" name="Imagen 228">
                    <a:extLst>
                      <a:ext uri="{FF2B5EF4-FFF2-40B4-BE49-F238E27FC236}">
                        <a16:creationId xmlns:a16="http://schemas.microsoft.com/office/drawing/2014/main" id="{84A866AA-2CF9-44FC-A877-DC68857E75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129062" y="1161481"/>
                    <a:ext cx="1416654" cy="141665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23" name="Imagen 222">
                  <a:extLst>
                    <a:ext uri="{FF2B5EF4-FFF2-40B4-BE49-F238E27FC236}">
                      <a16:creationId xmlns:a16="http://schemas.microsoft.com/office/drawing/2014/main" id="{AD7E441D-F8C3-4E24-B446-1BA7C0E401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8506" y="5111510"/>
                  <a:ext cx="586938" cy="586938"/>
                </a:xfrm>
                <a:prstGeom prst="rect">
                  <a:avLst/>
                </a:prstGeom>
              </p:spPr>
            </p:pic>
            <p:pic>
              <p:nvPicPr>
                <p:cNvPr id="224" name="Imagen 223">
                  <a:extLst>
                    <a:ext uri="{FF2B5EF4-FFF2-40B4-BE49-F238E27FC236}">
                      <a16:creationId xmlns:a16="http://schemas.microsoft.com/office/drawing/2014/main" id="{FA9B907E-A241-4200-829A-9614C37018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5161" y="6213567"/>
                  <a:ext cx="525596" cy="525596"/>
                </a:xfrm>
                <a:prstGeom prst="rect">
                  <a:avLst/>
                </a:prstGeom>
              </p:spPr>
            </p:pic>
          </p:grpSp>
          <p:sp>
            <p:nvSpPr>
              <p:cNvPr id="271" name="Pentágono 73">
                <a:extLst>
                  <a:ext uri="{FF2B5EF4-FFF2-40B4-BE49-F238E27FC236}">
                    <a16:creationId xmlns:a16="http://schemas.microsoft.com/office/drawing/2014/main" id="{2C3FF9FA-6FB1-46C8-821F-ED7D1ED4D8EE}"/>
                  </a:ext>
                </a:extLst>
              </p:cNvPr>
              <p:cNvSpPr/>
              <p:nvPr/>
            </p:nvSpPr>
            <p:spPr>
              <a:xfrm>
                <a:off x="490535" y="1395481"/>
                <a:ext cx="766764" cy="527434"/>
              </a:xfrm>
              <a:prstGeom prst="homePlate">
                <a:avLst>
                  <a:gd name="adj" fmla="val 23876"/>
                </a:avLst>
              </a:prstGeom>
              <a:solidFill>
                <a:srgbClr val="43B8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272" name="Imagen 271">
                <a:extLst>
                  <a:ext uri="{FF2B5EF4-FFF2-40B4-BE49-F238E27FC236}">
                    <a16:creationId xmlns:a16="http://schemas.microsoft.com/office/drawing/2014/main" id="{6166009D-659B-4CA2-AE01-A934394BC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42" y="1488738"/>
                <a:ext cx="619429" cy="300949"/>
              </a:xfrm>
              <a:prstGeom prst="rect">
                <a:avLst/>
              </a:prstGeom>
            </p:spPr>
          </p:pic>
          <p:grpSp>
            <p:nvGrpSpPr>
              <p:cNvPr id="273" name="Grupo 272">
                <a:extLst>
                  <a:ext uri="{FF2B5EF4-FFF2-40B4-BE49-F238E27FC236}">
                    <a16:creationId xmlns:a16="http://schemas.microsoft.com/office/drawing/2014/main" id="{A528FBEB-F5B6-4915-A2E5-F0BC4434580A}"/>
                  </a:ext>
                </a:extLst>
              </p:cNvPr>
              <p:cNvGrpSpPr/>
              <p:nvPr/>
            </p:nvGrpSpPr>
            <p:grpSpPr>
              <a:xfrm>
                <a:off x="488531" y="5829047"/>
                <a:ext cx="766764" cy="527434"/>
                <a:chOff x="488531" y="5829047"/>
                <a:chExt cx="766764" cy="527434"/>
              </a:xfrm>
            </p:grpSpPr>
            <p:sp>
              <p:nvSpPr>
                <p:cNvPr id="274" name="Pentágono 77">
                  <a:extLst>
                    <a:ext uri="{FF2B5EF4-FFF2-40B4-BE49-F238E27FC236}">
                      <a16:creationId xmlns:a16="http://schemas.microsoft.com/office/drawing/2014/main" id="{2212E7C7-8A5C-4333-B29E-BA1B40064C4B}"/>
                    </a:ext>
                  </a:extLst>
                </p:cNvPr>
                <p:cNvSpPr/>
                <p:nvPr/>
              </p:nvSpPr>
              <p:spPr>
                <a:xfrm>
                  <a:off x="488531" y="5829047"/>
                  <a:ext cx="766764" cy="527434"/>
                </a:xfrm>
                <a:prstGeom prst="homePlate">
                  <a:avLst>
                    <a:gd name="adj" fmla="val 23876"/>
                  </a:avLst>
                </a:prstGeom>
                <a:solidFill>
                  <a:srgbClr val="265CD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275" name="Imagen 274">
                  <a:extLst>
                    <a:ext uri="{FF2B5EF4-FFF2-40B4-BE49-F238E27FC236}">
                      <a16:creationId xmlns:a16="http://schemas.microsoft.com/office/drawing/2014/main" id="{48021348-77F2-4EE7-83DB-ED17A116ED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234" y="5869704"/>
                  <a:ext cx="432471" cy="381963"/>
                </a:xfrm>
                <a:prstGeom prst="rect">
                  <a:avLst/>
                </a:prstGeom>
              </p:spPr>
            </p:pic>
          </p:grpSp>
          <p:grpSp>
            <p:nvGrpSpPr>
              <p:cNvPr id="276" name="Grupo 275">
                <a:extLst>
                  <a:ext uri="{FF2B5EF4-FFF2-40B4-BE49-F238E27FC236}">
                    <a16:creationId xmlns:a16="http://schemas.microsoft.com/office/drawing/2014/main" id="{30C81FFE-6484-4B4A-ADBB-668DD5108D90}"/>
                  </a:ext>
                </a:extLst>
              </p:cNvPr>
              <p:cNvGrpSpPr/>
              <p:nvPr/>
            </p:nvGrpSpPr>
            <p:grpSpPr>
              <a:xfrm>
                <a:off x="488531" y="4760160"/>
                <a:ext cx="766764" cy="527434"/>
                <a:chOff x="488531" y="4760160"/>
                <a:chExt cx="766764" cy="527434"/>
              </a:xfrm>
            </p:grpSpPr>
            <p:sp>
              <p:nvSpPr>
                <p:cNvPr id="277" name="Pentágono 76">
                  <a:extLst>
                    <a:ext uri="{FF2B5EF4-FFF2-40B4-BE49-F238E27FC236}">
                      <a16:creationId xmlns:a16="http://schemas.microsoft.com/office/drawing/2014/main" id="{C3927431-AA21-4043-A244-B392D4DEBFF4}"/>
                    </a:ext>
                  </a:extLst>
                </p:cNvPr>
                <p:cNvSpPr/>
                <p:nvPr/>
              </p:nvSpPr>
              <p:spPr>
                <a:xfrm>
                  <a:off x="488531" y="4760160"/>
                  <a:ext cx="766764" cy="527434"/>
                </a:xfrm>
                <a:prstGeom prst="homePlate">
                  <a:avLst>
                    <a:gd name="adj" fmla="val 23876"/>
                  </a:avLst>
                </a:prstGeom>
                <a:solidFill>
                  <a:srgbClr val="9216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278" name="Imagen 277">
                  <a:extLst>
                    <a:ext uri="{FF2B5EF4-FFF2-40B4-BE49-F238E27FC236}">
                      <a16:creationId xmlns:a16="http://schemas.microsoft.com/office/drawing/2014/main" id="{EC1FA393-C03B-43F4-90E6-BB10A7A38B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730" y="4835246"/>
                  <a:ext cx="449045" cy="351752"/>
                </a:xfrm>
                <a:prstGeom prst="rect">
                  <a:avLst/>
                </a:prstGeom>
              </p:spPr>
            </p:pic>
          </p:grpSp>
          <p:grpSp>
            <p:nvGrpSpPr>
              <p:cNvPr id="279" name="Grupo 278">
                <a:extLst>
                  <a:ext uri="{FF2B5EF4-FFF2-40B4-BE49-F238E27FC236}">
                    <a16:creationId xmlns:a16="http://schemas.microsoft.com/office/drawing/2014/main" id="{13DD86CF-7AEA-45F9-BE25-55619741B74A}"/>
                  </a:ext>
                </a:extLst>
              </p:cNvPr>
              <p:cNvGrpSpPr/>
              <p:nvPr/>
            </p:nvGrpSpPr>
            <p:grpSpPr>
              <a:xfrm>
                <a:off x="488531" y="3682960"/>
                <a:ext cx="766764" cy="527434"/>
                <a:chOff x="488531" y="3682960"/>
                <a:chExt cx="766764" cy="527434"/>
              </a:xfrm>
            </p:grpSpPr>
            <p:sp>
              <p:nvSpPr>
                <p:cNvPr id="280" name="Pentágono 75">
                  <a:extLst>
                    <a:ext uri="{FF2B5EF4-FFF2-40B4-BE49-F238E27FC236}">
                      <a16:creationId xmlns:a16="http://schemas.microsoft.com/office/drawing/2014/main" id="{568F992E-5FB6-4EAB-9482-5BA6D8EC920D}"/>
                    </a:ext>
                  </a:extLst>
                </p:cNvPr>
                <p:cNvSpPr/>
                <p:nvPr/>
              </p:nvSpPr>
              <p:spPr>
                <a:xfrm>
                  <a:off x="488531" y="3682960"/>
                  <a:ext cx="766764" cy="527434"/>
                </a:xfrm>
                <a:prstGeom prst="homePlate">
                  <a:avLst>
                    <a:gd name="adj" fmla="val 23876"/>
                  </a:avLst>
                </a:prstGeom>
                <a:solidFill>
                  <a:srgbClr val="ED96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281" name="Imagen 280">
                  <a:extLst>
                    <a:ext uri="{FF2B5EF4-FFF2-40B4-BE49-F238E27FC236}">
                      <a16:creationId xmlns:a16="http://schemas.microsoft.com/office/drawing/2014/main" id="{6950F662-22CE-46FE-9847-39941D2435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096" y="3757073"/>
                  <a:ext cx="426754" cy="336419"/>
                </a:xfrm>
                <a:prstGeom prst="rect">
                  <a:avLst/>
                </a:prstGeom>
              </p:spPr>
            </p:pic>
          </p:grpSp>
          <p:grpSp>
            <p:nvGrpSpPr>
              <p:cNvPr id="282" name="Grupo 281">
                <a:extLst>
                  <a:ext uri="{FF2B5EF4-FFF2-40B4-BE49-F238E27FC236}">
                    <a16:creationId xmlns:a16="http://schemas.microsoft.com/office/drawing/2014/main" id="{513F573C-D97D-4036-BD5E-B12D48829D98}"/>
                  </a:ext>
                </a:extLst>
              </p:cNvPr>
              <p:cNvGrpSpPr/>
              <p:nvPr/>
            </p:nvGrpSpPr>
            <p:grpSpPr>
              <a:xfrm>
                <a:off x="488531" y="2587100"/>
                <a:ext cx="766764" cy="527434"/>
                <a:chOff x="488531" y="2587100"/>
                <a:chExt cx="766764" cy="527434"/>
              </a:xfrm>
            </p:grpSpPr>
            <p:sp>
              <p:nvSpPr>
                <p:cNvPr id="283" name="Pentágono 74">
                  <a:extLst>
                    <a:ext uri="{FF2B5EF4-FFF2-40B4-BE49-F238E27FC236}">
                      <a16:creationId xmlns:a16="http://schemas.microsoft.com/office/drawing/2014/main" id="{E0348069-F5CE-4228-ADA5-E888198A50D5}"/>
                    </a:ext>
                  </a:extLst>
                </p:cNvPr>
                <p:cNvSpPr/>
                <p:nvPr/>
              </p:nvSpPr>
              <p:spPr>
                <a:xfrm>
                  <a:off x="488531" y="2587100"/>
                  <a:ext cx="766764" cy="527434"/>
                </a:xfrm>
                <a:prstGeom prst="homePlate">
                  <a:avLst>
                    <a:gd name="adj" fmla="val 23876"/>
                  </a:avLst>
                </a:prstGeom>
                <a:solidFill>
                  <a:srgbClr val="5DC5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284" name="Imagen 283">
                  <a:extLst>
                    <a:ext uri="{FF2B5EF4-FFF2-40B4-BE49-F238E27FC236}">
                      <a16:creationId xmlns:a16="http://schemas.microsoft.com/office/drawing/2014/main" id="{8EED2EE9-EB16-4F69-B8BA-A3858EC4F5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299" y="2652627"/>
                  <a:ext cx="386363" cy="386363"/>
                </a:xfrm>
                <a:prstGeom prst="rect">
                  <a:avLst/>
                </a:prstGeom>
              </p:spPr>
            </p:pic>
          </p:grpSp>
        </p:grpSp>
        <p:pic>
          <p:nvPicPr>
            <p:cNvPr id="286" name="Imagen 285">
              <a:extLst>
                <a:ext uri="{FF2B5EF4-FFF2-40B4-BE49-F238E27FC236}">
                  <a16:creationId xmlns:a16="http://schemas.microsoft.com/office/drawing/2014/main" id="{7CE8A6E1-0758-4E25-8600-E9B98F935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092" y="983883"/>
              <a:ext cx="1326098" cy="215218"/>
            </a:xfrm>
            <a:prstGeom prst="rect">
              <a:avLst/>
            </a:prstGeom>
          </p:spPr>
        </p:pic>
        <p:pic>
          <p:nvPicPr>
            <p:cNvPr id="287" name="Imagen 286">
              <a:extLst>
                <a:ext uri="{FF2B5EF4-FFF2-40B4-BE49-F238E27FC236}">
                  <a16:creationId xmlns:a16="http://schemas.microsoft.com/office/drawing/2014/main" id="{F6851D74-3E1C-4A63-81BD-89A4D6B21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749" y="972951"/>
              <a:ext cx="898579" cy="345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263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62EEB-B377-4F01-914A-191372E0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/>
              <a:t>Personas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76457AF-3BAF-441D-956B-4904996081AA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1690688"/>
            <a:ext cx="6578600" cy="4721122"/>
            <a:chOff x="838200" y="1690688"/>
            <a:chExt cx="4514050" cy="323950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4869CF8-F6D1-4598-856E-743A265D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1" y="1693352"/>
              <a:ext cx="931209" cy="931209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EF7E6BF-3C2F-486C-94F8-B3B243689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846166"/>
              <a:ext cx="931209" cy="931209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AB01E4F-5ABC-42A2-B6AA-78553EE41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998980"/>
              <a:ext cx="931209" cy="931209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9693B20-FEAC-4B6E-9368-A6A1AC98E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041" y="1690688"/>
              <a:ext cx="931209" cy="931209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1E38991-C3F2-4F37-8501-8DE87FF07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040" y="2846166"/>
              <a:ext cx="931209" cy="931209"/>
            </a:xfrm>
            <a:prstGeom prst="rect">
              <a:avLst/>
            </a:prstGeom>
          </p:spPr>
        </p:pic>
      </p:grpSp>
      <p:sp>
        <p:nvSpPr>
          <p:cNvPr id="12" name="object 3">
            <a:extLst>
              <a:ext uri="{FF2B5EF4-FFF2-40B4-BE49-F238E27FC236}">
                <a16:creationId xmlns:a16="http://schemas.microsoft.com/office/drawing/2014/main" id="{F204A01D-BD16-492C-94B5-774B1D82C011}"/>
              </a:ext>
            </a:extLst>
          </p:cNvPr>
          <p:cNvSpPr txBox="1"/>
          <p:nvPr/>
        </p:nvSpPr>
        <p:spPr>
          <a:xfrm>
            <a:off x="2574059" y="1700213"/>
            <a:ext cx="3521941" cy="988340"/>
          </a:xfrm>
          <a:prstGeom prst="rect">
            <a:avLst/>
          </a:prstGeom>
        </p:spPr>
        <p:txBody>
          <a:bodyPr vert="horz" wrap="square" lIns="0" tIns="2279" rIns="0" bIns="0" rtlCol="0">
            <a:spAutoFit/>
          </a:bodyPr>
          <a:lstStyle/>
          <a:p>
            <a:pPr marL="11430" marR="1642745" indent="9525">
              <a:lnSpc>
                <a:spcPct val="106000"/>
              </a:lnSpc>
              <a:spcBef>
                <a:spcPts val="20"/>
              </a:spcBef>
            </a:pPr>
            <a:r>
              <a:rPr sz="1200" spc="-4">
                <a:latin typeface="Roboto Medium"/>
                <a:cs typeface="Roboto Medium"/>
              </a:rPr>
              <a:t>Pobreza multidimensional  </a:t>
            </a:r>
            <a:r>
              <a:rPr sz="1200">
                <a:latin typeface="Roboto Medium"/>
                <a:cs typeface="Roboto Medium"/>
              </a:rPr>
              <a:t>Reducir </a:t>
            </a:r>
            <a:r>
              <a:rPr sz="1200" spc="-4">
                <a:latin typeface="Roboto Medium"/>
                <a:cs typeface="Roboto Medium"/>
              </a:rPr>
              <a:t>la</a:t>
            </a:r>
            <a:r>
              <a:rPr sz="1200" spc="-45">
                <a:latin typeface="Roboto Medium"/>
                <a:cs typeface="Roboto Medium"/>
              </a:rPr>
              <a:t> </a:t>
            </a:r>
            <a:r>
              <a:rPr sz="1200">
                <a:latin typeface="Roboto Medium"/>
                <a:cs typeface="Roboto Medium"/>
              </a:rPr>
              <a:t>exposición</a:t>
            </a:r>
          </a:p>
          <a:p>
            <a:pPr marL="22860" marR="1391285" indent="-12065">
              <a:lnSpc>
                <a:spcPct val="105000"/>
              </a:lnSpc>
              <a:spcBef>
                <a:spcPts val="80"/>
              </a:spcBef>
            </a:pPr>
            <a:r>
              <a:rPr sz="1200" spc="-4">
                <a:latin typeface="Roboto Medium"/>
                <a:cs typeface="Roboto Medium"/>
              </a:rPr>
              <a:t>Políticas </a:t>
            </a:r>
            <a:r>
              <a:rPr sz="1200">
                <a:latin typeface="Roboto Medium"/>
                <a:cs typeface="Roboto Medium"/>
              </a:rPr>
              <a:t>de </a:t>
            </a:r>
            <a:r>
              <a:rPr sz="1200" spc="-4">
                <a:latin typeface="Roboto Medium"/>
                <a:cs typeface="Roboto Medium"/>
              </a:rPr>
              <a:t>desarrollo  </a:t>
            </a:r>
            <a:r>
              <a:rPr sz="1200">
                <a:latin typeface="Roboto Medium"/>
                <a:cs typeface="Roboto Medium"/>
              </a:rPr>
              <a:t>Movilización de </a:t>
            </a:r>
            <a:r>
              <a:rPr sz="1200" spc="-4">
                <a:latin typeface="Roboto Medium"/>
                <a:cs typeface="Roboto Medium"/>
              </a:rPr>
              <a:t>recursos  Acceso </a:t>
            </a:r>
            <a:r>
              <a:rPr sz="1200">
                <a:latin typeface="Roboto Medium"/>
                <a:cs typeface="Roboto Medium"/>
              </a:rPr>
              <a:t>a recursos y</a:t>
            </a:r>
            <a:r>
              <a:rPr sz="1200" spc="-36">
                <a:latin typeface="Roboto Medium"/>
                <a:cs typeface="Roboto Medium"/>
              </a:rPr>
              <a:t> </a:t>
            </a:r>
            <a:r>
              <a:rPr sz="1200" err="1">
                <a:latin typeface="Roboto Medium"/>
                <a:cs typeface="Roboto Medium"/>
              </a:rPr>
              <a:t>servicios</a:t>
            </a:r>
            <a:endParaRPr lang="es-CO" sz="1200">
              <a:latin typeface="Roboto Medium"/>
              <a:cs typeface="Roboto Medium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84CCDA5-964D-4743-8D84-350837541139}"/>
              </a:ext>
            </a:extLst>
          </p:cNvPr>
          <p:cNvSpPr txBox="1"/>
          <p:nvPr/>
        </p:nvSpPr>
        <p:spPr>
          <a:xfrm>
            <a:off x="2574059" y="3374636"/>
            <a:ext cx="3521941" cy="1019759"/>
          </a:xfrm>
          <a:prstGeom prst="rect">
            <a:avLst/>
          </a:prstGeom>
        </p:spPr>
        <p:txBody>
          <a:bodyPr vert="horz" wrap="square" lIns="0" tIns="2279" rIns="0" bIns="0" rtlCol="0">
            <a:spAutoFit/>
          </a:bodyPr>
          <a:lstStyle/>
          <a:p>
            <a:pPr marL="31750" marR="2567305">
              <a:lnSpc>
                <a:spcPct val="107000"/>
              </a:lnSpc>
              <a:spcBef>
                <a:spcPts val="840"/>
              </a:spcBef>
            </a:pPr>
            <a:r>
              <a:rPr sz="1200" spc="-4" err="1">
                <a:latin typeface="Roboto Medium"/>
                <a:cs typeface="Roboto Medium"/>
              </a:rPr>
              <a:t>Hambre</a:t>
            </a:r>
            <a:r>
              <a:rPr sz="1200" spc="-4">
                <a:latin typeface="Roboto Medium"/>
                <a:cs typeface="Roboto Medium"/>
              </a:rPr>
              <a:t>  Malnu</a:t>
            </a:r>
            <a:r>
              <a:rPr sz="1200">
                <a:latin typeface="Roboto Medium"/>
                <a:cs typeface="Roboto Medium"/>
              </a:rPr>
              <a:t>trición</a:t>
            </a:r>
          </a:p>
          <a:p>
            <a:pPr marL="31115" marR="1884045">
              <a:lnSpc>
                <a:spcPct val="110000"/>
              </a:lnSpc>
              <a:spcBef>
                <a:spcPts val="100"/>
              </a:spcBef>
            </a:pPr>
            <a:r>
              <a:rPr sz="1200" spc="-4">
                <a:latin typeface="Roboto Medium"/>
                <a:cs typeface="Roboto Medium"/>
              </a:rPr>
              <a:t>Productividad </a:t>
            </a:r>
            <a:r>
              <a:rPr sz="1200">
                <a:latin typeface="Roboto Medium"/>
                <a:cs typeface="Roboto Medium"/>
              </a:rPr>
              <a:t>agrícola  </a:t>
            </a:r>
            <a:r>
              <a:rPr sz="1200" spc="-4">
                <a:latin typeface="Roboto Medium"/>
                <a:cs typeface="Roboto Medium"/>
              </a:rPr>
              <a:t>Producción limpia  </a:t>
            </a:r>
            <a:r>
              <a:rPr sz="1200" err="1">
                <a:latin typeface="Roboto Medium"/>
                <a:cs typeface="Roboto Medium"/>
              </a:rPr>
              <a:t>Diversidad</a:t>
            </a:r>
            <a:r>
              <a:rPr sz="1200" spc="-90">
                <a:latin typeface="Roboto Medium"/>
                <a:cs typeface="Roboto Medium"/>
              </a:rPr>
              <a:t> </a:t>
            </a:r>
            <a:r>
              <a:rPr sz="1200" err="1">
                <a:latin typeface="Roboto Medium"/>
                <a:cs typeface="Roboto Medium"/>
              </a:rPr>
              <a:t>genética</a:t>
            </a:r>
            <a:endParaRPr sz="1200">
              <a:latin typeface="Roboto Medium"/>
              <a:cs typeface="Roboto Medium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463ABBE-856F-4B21-833B-09B9BDBACBCC}"/>
              </a:ext>
            </a:extLst>
          </p:cNvPr>
          <p:cNvSpPr txBox="1"/>
          <p:nvPr/>
        </p:nvSpPr>
        <p:spPr>
          <a:xfrm>
            <a:off x="2574058" y="5080478"/>
            <a:ext cx="3521941" cy="1080673"/>
          </a:xfrm>
          <a:prstGeom prst="rect">
            <a:avLst/>
          </a:prstGeom>
        </p:spPr>
        <p:txBody>
          <a:bodyPr vert="horz" wrap="square" lIns="0" tIns="2279" rIns="0" bIns="0" rtlCol="0">
            <a:spAutoFit/>
          </a:bodyPr>
          <a:lstStyle/>
          <a:p>
            <a:pPr marL="38735" marR="2063115">
              <a:lnSpc>
                <a:spcPct val="101000"/>
              </a:lnSpc>
            </a:pPr>
            <a:r>
              <a:rPr sz="1200" err="1">
                <a:latin typeface="Roboto Medium"/>
                <a:cs typeface="Roboto Medium"/>
              </a:rPr>
              <a:t>Mortalidad</a:t>
            </a:r>
            <a:r>
              <a:rPr sz="1200">
                <a:latin typeface="Roboto Medium"/>
                <a:cs typeface="Roboto Medium"/>
              </a:rPr>
              <a:t> </a:t>
            </a:r>
            <a:r>
              <a:rPr sz="1200" spc="-4">
                <a:latin typeface="Roboto Medium"/>
                <a:cs typeface="Roboto Medium"/>
              </a:rPr>
              <a:t>materna  </a:t>
            </a:r>
            <a:r>
              <a:rPr sz="1200">
                <a:latin typeface="Roboto Medium"/>
                <a:cs typeface="Roboto Medium"/>
              </a:rPr>
              <a:t>Mortalidad</a:t>
            </a:r>
            <a:r>
              <a:rPr sz="1200" spc="-36">
                <a:latin typeface="Roboto Medium"/>
                <a:cs typeface="Roboto Medium"/>
              </a:rPr>
              <a:t> </a:t>
            </a:r>
            <a:r>
              <a:rPr sz="1200" spc="-4">
                <a:latin typeface="Roboto Medium"/>
                <a:cs typeface="Roboto Medium"/>
              </a:rPr>
              <a:t>infantil</a:t>
            </a:r>
            <a:endParaRPr sz="1200">
              <a:latin typeface="Roboto Medium"/>
              <a:cs typeface="Roboto Medium"/>
            </a:endParaRPr>
          </a:p>
          <a:p>
            <a:pPr marL="38735" marR="513715">
              <a:lnSpc>
                <a:spcPts val="1410"/>
              </a:lnSpc>
              <a:spcBef>
                <a:spcPts val="65"/>
              </a:spcBef>
            </a:pPr>
            <a:r>
              <a:rPr sz="1200" spc="-4">
                <a:latin typeface="Roboto Medium"/>
                <a:cs typeface="Roboto Medium"/>
              </a:rPr>
              <a:t>Enfermedades Transmisibles </a:t>
            </a:r>
            <a:r>
              <a:rPr sz="1200">
                <a:latin typeface="Roboto Medium"/>
                <a:cs typeface="Roboto Medium"/>
              </a:rPr>
              <a:t>y endémicas  </a:t>
            </a:r>
            <a:r>
              <a:rPr sz="1200" spc="-9">
                <a:latin typeface="Roboto Medium"/>
                <a:cs typeface="Roboto Medium"/>
              </a:rPr>
              <a:t>ENT</a:t>
            </a:r>
            <a:endParaRPr sz="1200">
              <a:latin typeface="Roboto Medium"/>
              <a:cs typeface="Roboto Medium"/>
            </a:endParaRPr>
          </a:p>
          <a:p>
            <a:pPr marL="38735">
              <a:lnSpc>
                <a:spcPts val="1205"/>
              </a:lnSpc>
            </a:pPr>
            <a:r>
              <a:rPr sz="1200" spc="-4">
                <a:latin typeface="Roboto Medium"/>
                <a:cs typeface="Roboto Medium"/>
              </a:rPr>
              <a:t>Control </a:t>
            </a:r>
            <a:r>
              <a:rPr sz="1200">
                <a:latin typeface="Roboto Medium"/>
                <a:cs typeface="Roboto Medium"/>
              </a:rPr>
              <a:t>de alcohol y</a:t>
            </a:r>
            <a:r>
              <a:rPr sz="1200" spc="-40">
                <a:latin typeface="Roboto Medium"/>
                <a:cs typeface="Roboto Medium"/>
              </a:rPr>
              <a:t> </a:t>
            </a:r>
            <a:r>
              <a:rPr sz="1200" spc="-4">
                <a:latin typeface="Roboto Medium"/>
                <a:cs typeface="Roboto Medium"/>
              </a:rPr>
              <a:t>tóxicos</a:t>
            </a:r>
            <a:endParaRPr sz="1200">
              <a:latin typeface="Roboto Medium"/>
              <a:cs typeface="Roboto Medium"/>
            </a:endParaRPr>
          </a:p>
          <a:p>
            <a:pPr marL="38735">
              <a:lnSpc>
                <a:spcPts val="1435"/>
              </a:lnSpc>
            </a:pPr>
            <a:r>
              <a:rPr sz="1200">
                <a:latin typeface="Roboto Medium"/>
                <a:cs typeface="Roboto Medium"/>
              </a:rPr>
              <a:t>Reducir muertes por accidentes de</a:t>
            </a:r>
            <a:r>
              <a:rPr sz="1200" spc="-4">
                <a:latin typeface="Roboto Medium"/>
                <a:cs typeface="Roboto Medium"/>
              </a:rPr>
              <a:t> </a:t>
            </a:r>
            <a:r>
              <a:rPr sz="1200" spc="-4" err="1">
                <a:latin typeface="Roboto Medium"/>
                <a:cs typeface="Roboto Medium"/>
              </a:rPr>
              <a:t>tránsito</a:t>
            </a:r>
            <a:endParaRPr sz="1200">
              <a:latin typeface="Roboto Medium"/>
              <a:cs typeface="Roboto Medium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23A9D1BF-3FCD-4A68-A9BC-D1A654A85307}"/>
              </a:ext>
            </a:extLst>
          </p:cNvPr>
          <p:cNvSpPr txBox="1"/>
          <p:nvPr/>
        </p:nvSpPr>
        <p:spPr>
          <a:xfrm>
            <a:off x="7831859" y="1690688"/>
            <a:ext cx="3521941" cy="1066695"/>
          </a:xfrm>
          <a:prstGeom prst="rect">
            <a:avLst/>
          </a:prstGeom>
        </p:spPr>
        <p:txBody>
          <a:bodyPr vert="horz" wrap="square" lIns="0" tIns="2279" rIns="0" bIns="0" rtlCol="0">
            <a:spAutoFit/>
          </a:bodyPr>
          <a:lstStyle/>
          <a:p>
            <a:pPr marL="45085" marR="1306195">
              <a:lnSpc>
                <a:spcPts val="1435"/>
              </a:lnSpc>
            </a:pPr>
            <a:r>
              <a:rPr sz="1200" err="1">
                <a:latin typeface="Roboto Medium"/>
                <a:cs typeface="Roboto Medium"/>
              </a:rPr>
              <a:t>Cobertura</a:t>
            </a:r>
            <a:r>
              <a:rPr sz="1200">
                <a:latin typeface="Roboto Medium"/>
                <a:cs typeface="Roboto Medium"/>
              </a:rPr>
              <a:t> </a:t>
            </a:r>
            <a:r>
              <a:rPr sz="1200" spc="-4">
                <a:latin typeface="Roboto Medium"/>
                <a:cs typeface="Roboto Medium"/>
              </a:rPr>
              <a:t>primaria-secundaria  </a:t>
            </a:r>
            <a:r>
              <a:rPr sz="1200">
                <a:latin typeface="Roboto Medium"/>
                <a:cs typeface="Roboto Medium"/>
              </a:rPr>
              <a:t>Preescolar de</a:t>
            </a:r>
            <a:r>
              <a:rPr sz="1200" spc="-72">
                <a:latin typeface="Roboto Medium"/>
                <a:cs typeface="Roboto Medium"/>
              </a:rPr>
              <a:t> </a:t>
            </a:r>
            <a:r>
              <a:rPr sz="1200" spc="-4">
                <a:latin typeface="Roboto Medium"/>
                <a:cs typeface="Roboto Medium"/>
              </a:rPr>
              <a:t>calidad</a:t>
            </a:r>
            <a:endParaRPr sz="1200">
              <a:latin typeface="Roboto Medium"/>
              <a:cs typeface="Roboto Medium"/>
            </a:endParaRPr>
          </a:p>
          <a:p>
            <a:pPr marL="45085">
              <a:lnSpc>
                <a:spcPts val="1220"/>
              </a:lnSpc>
            </a:pPr>
            <a:r>
              <a:rPr sz="1200" spc="-4">
                <a:latin typeface="Roboto Medium"/>
                <a:cs typeface="Roboto Medium"/>
              </a:rPr>
              <a:t>Acceso </a:t>
            </a:r>
            <a:r>
              <a:rPr sz="1200">
                <a:latin typeface="Roboto Medium"/>
                <a:cs typeface="Roboto Medium"/>
              </a:rPr>
              <a:t>a educación  </a:t>
            </a:r>
            <a:r>
              <a:rPr sz="1200" spc="-13">
                <a:latin typeface="Roboto Medium"/>
                <a:cs typeface="Roboto Medium"/>
              </a:rPr>
              <a:t>superior, </a:t>
            </a:r>
            <a:r>
              <a:rPr sz="1200">
                <a:latin typeface="Roboto Medium"/>
                <a:cs typeface="Roboto Medium"/>
              </a:rPr>
              <a:t>técnica,</a:t>
            </a:r>
            <a:r>
              <a:rPr sz="1200" spc="4">
                <a:latin typeface="Roboto Medium"/>
                <a:cs typeface="Roboto Medium"/>
              </a:rPr>
              <a:t> </a:t>
            </a:r>
            <a:r>
              <a:rPr sz="1200" spc="-4">
                <a:latin typeface="Roboto Medium"/>
                <a:cs typeface="Roboto Medium"/>
              </a:rPr>
              <a:t>vocacional</a:t>
            </a:r>
            <a:endParaRPr sz="1200">
              <a:latin typeface="Roboto Medium"/>
              <a:cs typeface="Roboto Medium"/>
            </a:endParaRPr>
          </a:p>
          <a:p>
            <a:pPr marL="45085">
              <a:lnSpc>
                <a:spcPts val="1370"/>
              </a:lnSpc>
            </a:pPr>
            <a:r>
              <a:rPr sz="1200" spc="-9">
                <a:latin typeface="Roboto Medium"/>
                <a:cs typeface="Roboto Medium"/>
              </a:rPr>
              <a:t>Trabajo </a:t>
            </a:r>
            <a:r>
              <a:rPr sz="1200">
                <a:latin typeface="Roboto Medium"/>
                <a:cs typeface="Roboto Medium"/>
              </a:rPr>
              <a:t>y </a:t>
            </a:r>
            <a:r>
              <a:rPr sz="1200" spc="-4">
                <a:latin typeface="Roboto Medium"/>
                <a:cs typeface="Roboto Medium"/>
              </a:rPr>
              <a:t>emprendimiento</a:t>
            </a:r>
            <a:endParaRPr sz="1200">
              <a:latin typeface="Roboto Medium"/>
              <a:cs typeface="Roboto Medium"/>
            </a:endParaRPr>
          </a:p>
          <a:p>
            <a:pPr marL="45085" marR="556260">
              <a:lnSpc>
                <a:spcPts val="1425"/>
              </a:lnSpc>
              <a:spcBef>
                <a:spcPts val="55"/>
              </a:spcBef>
            </a:pPr>
            <a:r>
              <a:rPr sz="1200">
                <a:latin typeface="Roboto Medium"/>
                <a:cs typeface="Roboto Medium"/>
              </a:rPr>
              <a:t>Equidad de </a:t>
            </a:r>
            <a:r>
              <a:rPr sz="1200" spc="-4">
                <a:latin typeface="Roboto Medium"/>
                <a:cs typeface="Roboto Medium"/>
              </a:rPr>
              <a:t>género </a:t>
            </a:r>
            <a:r>
              <a:rPr sz="1200">
                <a:latin typeface="Roboto Medium"/>
                <a:cs typeface="Roboto Medium"/>
              </a:rPr>
              <a:t>y población</a:t>
            </a:r>
            <a:r>
              <a:rPr sz="1200" spc="-45">
                <a:latin typeface="Roboto Medium"/>
                <a:cs typeface="Roboto Medium"/>
              </a:rPr>
              <a:t> </a:t>
            </a:r>
            <a:r>
              <a:rPr sz="1200">
                <a:latin typeface="Roboto Medium"/>
                <a:cs typeface="Roboto Medium"/>
              </a:rPr>
              <a:t>vulnerable  </a:t>
            </a:r>
            <a:r>
              <a:rPr sz="1200" spc="-4">
                <a:latin typeface="Roboto Medium"/>
                <a:cs typeface="Roboto Medium"/>
              </a:rPr>
              <a:t>Alfabetización</a:t>
            </a:r>
            <a:endParaRPr sz="1200">
              <a:latin typeface="Roboto Medium"/>
              <a:cs typeface="Roboto Medium"/>
            </a:endParaRPr>
          </a:p>
        </p:txBody>
      </p:sp>
      <p:sp>
        <p:nvSpPr>
          <p:cNvPr id="16" name="object 112">
            <a:extLst>
              <a:ext uri="{FF2B5EF4-FFF2-40B4-BE49-F238E27FC236}">
                <a16:creationId xmlns:a16="http://schemas.microsoft.com/office/drawing/2014/main" id="{03D2A5D1-412E-42BD-966F-0D18C928F9F8}"/>
              </a:ext>
            </a:extLst>
          </p:cNvPr>
          <p:cNvSpPr txBox="1"/>
          <p:nvPr/>
        </p:nvSpPr>
        <p:spPr>
          <a:xfrm>
            <a:off x="7831859" y="3364113"/>
            <a:ext cx="2961986" cy="1030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marR="1124585">
              <a:lnSpc>
                <a:spcPct val="107000"/>
              </a:lnSpc>
            </a:pP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Eliminar la discriminación  Eliminar  la</a:t>
            </a:r>
            <a:r>
              <a:rPr sz="1200" spc="-27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violencia</a:t>
            </a:r>
            <a:endParaRPr sz="1200">
              <a:latin typeface="Roboto Medium"/>
              <a:cs typeface="Roboto Medium"/>
            </a:endParaRPr>
          </a:p>
          <a:p>
            <a:pPr marL="11430" marR="4445">
              <a:lnSpc>
                <a:spcPct val="110000"/>
              </a:lnSpc>
              <a:spcBef>
                <a:spcPts val="100"/>
              </a:spcBef>
            </a:pP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Eliminar matrimonios </a:t>
            </a:r>
            <a:r>
              <a:rPr sz="1200" spc="-4" err="1">
                <a:solidFill>
                  <a:srgbClr val="221F1F"/>
                </a:solidFill>
                <a:latin typeface="Roboto Medium"/>
                <a:cs typeface="Roboto Medium"/>
              </a:rPr>
              <a:t>infantiles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endParaRPr lang="es-CO" sz="1200">
              <a:solidFill>
                <a:srgbClr val="221F1F"/>
              </a:solidFill>
              <a:latin typeface="Roboto Medium"/>
              <a:cs typeface="Roboto Medium"/>
            </a:endParaRPr>
          </a:p>
          <a:p>
            <a:pPr marL="11430" marR="4445">
              <a:lnSpc>
                <a:spcPct val="110000"/>
              </a:lnSpc>
              <a:spcBef>
                <a:spcPts val="100"/>
              </a:spcBef>
            </a:pPr>
            <a:r>
              <a:rPr sz="1200" err="1">
                <a:solidFill>
                  <a:srgbClr val="221F1F"/>
                </a:solidFill>
                <a:latin typeface="Roboto Medium"/>
                <a:cs typeface="Roboto Medium"/>
              </a:rPr>
              <a:t>Reconocer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 economía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del cuidado  </a:t>
            </a:r>
            <a:r>
              <a:rPr sz="1200">
                <a:solidFill>
                  <a:srgbClr val="221F1F"/>
                </a:solidFill>
                <a:latin typeface="Roboto Medium"/>
                <a:cs typeface="Roboto Medium"/>
              </a:rPr>
              <a:t>Participación política y</a:t>
            </a:r>
            <a:r>
              <a:rPr sz="1200" spc="-58">
                <a:solidFill>
                  <a:srgbClr val="221F1F"/>
                </a:solidFill>
                <a:latin typeface="Roboto Medium"/>
                <a:cs typeface="Roboto Medium"/>
              </a:rPr>
              <a:t> </a:t>
            </a:r>
            <a:r>
              <a:rPr sz="1200" spc="-4">
                <a:solidFill>
                  <a:srgbClr val="221F1F"/>
                </a:solidFill>
                <a:latin typeface="Roboto Medium"/>
                <a:cs typeface="Roboto Medium"/>
              </a:rPr>
              <a:t>liderazgo</a:t>
            </a:r>
            <a:endParaRPr sz="1200">
              <a:latin typeface="Roboto Medium"/>
              <a:cs typeface="Roboto Medium"/>
            </a:endParaRPr>
          </a:p>
        </p:txBody>
      </p:sp>
      <p:sp>
        <p:nvSpPr>
          <p:cNvPr id="18" name="object 46">
            <a:extLst>
              <a:ext uri="{FF2B5EF4-FFF2-40B4-BE49-F238E27FC236}">
                <a16:creationId xmlns:a16="http://schemas.microsoft.com/office/drawing/2014/main" id="{DF650E20-AA0A-492D-B21B-FC26C2FBF0A8}"/>
              </a:ext>
            </a:extLst>
          </p:cNvPr>
          <p:cNvSpPr/>
          <p:nvPr/>
        </p:nvSpPr>
        <p:spPr>
          <a:xfrm>
            <a:off x="2349152" y="1690688"/>
            <a:ext cx="107373" cy="986678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6">
            <a:extLst>
              <a:ext uri="{FF2B5EF4-FFF2-40B4-BE49-F238E27FC236}">
                <a16:creationId xmlns:a16="http://schemas.microsoft.com/office/drawing/2014/main" id="{C21F5D73-32CB-4AC6-BB30-17704F7FA826}"/>
              </a:ext>
            </a:extLst>
          </p:cNvPr>
          <p:cNvSpPr/>
          <p:nvPr/>
        </p:nvSpPr>
        <p:spPr>
          <a:xfrm>
            <a:off x="2351787" y="3364113"/>
            <a:ext cx="107373" cy="986678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6">
            <a:extLst>
              <a:ext uri="{FF2B5EF4-FFF2-40B4-BE49-F238E27FC236}">
                <a16:creationId xmlns:a16="http://schemas.microsoft.com/office/drawing/2014/main" id="{6B09C590-C5C1-41DD-8A3F-AF4DC4B872E4}"/>
              </a:ext>
            </a:extLst>
          </p:cNvPr>
          <p:cNvSpPr/>
          <p:nvPr/>
        </p:nvSpPr>
        <p:spPr>
          <a:xfrm>
            <a:off x="2349152" y="5080478"/>
            <a:ext cx="107373" cy="986678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6">
            <a:extLst>
              <a:ext uri="{FF2B5EF4-FFF2-40B4-BE49-F238E27FC236}">
                <a16:creationId xmlns:a16="http://schemas.microsoft.com/office/drawing/2014/main" id="{14491A32-F9D1-48EF-BCD6-E2A29D29EA22}"/>
              </a:ext>
            </a:extLst>
          </p:cNvPr>
          <p:cNvSpPr/>
          <p:nvPr/>
        </p:nvSpPr>
        <p:spPr>
          <a:xfrm>
            <a:off x="7570643" y="1701875"/>
            <a:ext cx="107373" cy="986678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6">
            <a:extLst>
              <a:ext uri="{FF2B5EF4-FFF2-40B4-BE49-F238E27FC236}">
                <a16:creationId xmlns:a16="http://schemas.microsoft.com/office/drawing/2014/main" id="{F124816F-9CF9-44D8-A251-C0D84C561C28}"/>
              </a:ext>
            </a:extLst>
          </p:cNvPr>
          <p:cNvSpPr/>
          <p:nvPr/>
        </p:nvSpPr>
        <p:spPr>
          <a:xfrm>
            <a:off x="7568007" y="3366574"/>
            <a:ext cx="107373" cy="986678"/>
          </a:xfrm>
          <a:custGeom>
            <a:avLst/>
            <a:gdLst/>
            <a:ahLst/>
            <a:cxnLst/>
            <a:rect l="l" t="t" r="r" b="b"/>
            <a:pathLst>
              <a:path w="118110" h="1118235">
                <a:moveTo>
                  <a:pt x="118084" y="0"/>
                </a:moveTo>
                <a:lnTo>
                  <a:pt x="118084" y="439140"/>
                </a:lnTo>
                <a:lnTo>
                  <a:pt x="0" y="568515"/>
                </a:lnTo>
                <a:lnTo>
                  <a:pt x="118084" y="669175"/>
                </a:lnTo>
                <a:lnTo>
                  <a:pt x="118084" y="1117765"/>
                </a:lnTo>
              </a:path>
            </a:pathLst>
          </a:custGeom>
          <a:ln w="12700">
            <a:solidFill>
              <a:srgbClr val="22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155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1819</Words>
  <Application>Microsoft Macintosh PowerPoint</Application>
  <PresentationFormat>Panorámica</PresentationFormat>
  <Paragraphs>218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8" baseType="lpstr">
      <vt:lpstr>ＭＳ Ｐゴシック</vt:lpstr>
      <vt:lpstr>游ゴシック</vt:lpstr>
      <vt:lpstr>American Typewriter</vt:lpstr>
      <vt:lpstr>Arial</vt:lpstr>
      <vt:lpstr>Calibri</vt:lpstr>
      <vt:lpstr>Calibri Light</vt:lpstr>
      <vt:lpstr>Roboto</vt:lpstr>
      <vt:lpstr>Roboto Medium</vt:lpstr>
      <vt:lpstr>Tahoma</vt:lpstr>
      <vt:lpstr>Times</vt:lpstr>
      <vt:lpstr>Times New Roman</vt:lpstr>
      <vt:lpstr>Tema de Office</vt:lpstr>
      <vt:lpstr>Presentación de PowerPoint</vt:lpstr>
      <vt:lpstr>Contenido</vt:lpstr>
      <vt:lpstr>Presentación de PowerPoint</vt:lpstr>
      <vt:lpstr>Componentes del IDH</vt:lpstr>
      <vt:lpstr>Un mundo más integrado pero más desigual</vt:lpstr>
      <vt:lpstr>Balance cumplimiento ODM en Colombia</vt:lpstr>
      <vt:lpstr>Coyuntura y estado actual</vt:lpstr>
      <vt:lpstr>Agenda 2030: De los ODM a los ODS </vt:lpstr>
      <vt:lpstr>Personas</vt:lpstr>
      <vt:lpstr>Planeta</vt:lpstr>
      <vt:lpstr>Prosperidad</vt:lpstr>
      <vt:lpstr>Paz y pactos</vt:lpstr>
      <vt:lpstr>Presentación de PowerPoint</vt:lpstr>
      <vt:lpstr>Reducir la desigualdad en y entre los países</vt:lpstr>
      <vt:lpstr>Garantizar una educación inclusiva, equitativa y de calidad y promover oportunidades de aprendizaje durante toda la vida para todos</vt:lpstr>
      <vt:lpstr>Garantizar una educación inclusiva, equitativa y de calidad y promover oportunidades de aprendizaje durante toda la vida para todos</vt:lpstr>
      <vt:lpstr>Lograr la igualdad entre los géneros y empoderar a todas las mujeres y las niñas</vt:lpstr>
      <vt:lpstr>Promover el crecimiento económico sostenido, inclusivo y sostenible, el empleo pleno y productivo y el trabajo decente para todos</vt:lpstr>
      <vt:lpstr>Lograr que las ciudades y los asentamientos humanos sean inclusivos, seguros, resilientes y sostenibles</vt:lpstr>
      <vt:lpstr>Estrategia de implementación con privados</vt:lpstr>
      <vt:lpstr>Adoptar medidas urgentes para combatir el cambio climático y sus efectos</vt:lpstr>
      <vt:lpstr>Gestionar sosteniblemente los bosques, luchar contra la desertificación, detener e invertir la degradación de las tierras y detener la pérdida de biodiversidad</vt:lpstr>
      <vt:lpstr>Promover sociedades justas, pacíficas e inclusivas</vt:lpstr>
      <vt:lpstr>El desarrollo sostenible implica</vt:lpstr>
      <vt:lpstr>El rol de todos  actores en la implementación de los ODS</vt:lpstr>
      <vt:lpstr>Presentación de PowerPoint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Objetivos de desarrollo sostenible</dc:title>
  <dc:creator>Jaime Buitrago</dc:creator>
  <cp:lastModifiedBy>Alfredo Sarmiento</cp:lastModifiedBy>
  <cp:revision>65</cp:revision>
  <dcterms:created xsi:type="dcterms:W3CDTF">2018-03-20T21:59:29Z</dcterms:created>
  <dcterms:modified xsi:type="dcterms:W3CDTF">2018-05-09T15:09:10Z</dcterms:modified>
</cp:coreProperties>
</file>