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5" r:id="rId4"/>
    <p:sldId id="277" r:id="rId5"/>
    <p:sldId id="269" r:id="rId6"/>
    <p:sldId id="281" r:id="rId7"/>
    <p:sldId id="265" r:id="rId8"/>
    <p:sldId id="266" r:id="rId9"/>
    <p:sldId id="267" r:id="rId10"/>
    <p:sldId id="278" r:id="rId11"/>
    <p:sldId id="280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02AB9E4-8227-4593-8ABA-3131A87C26EF}">
          <p14:sldIdLst>
            <p14:sldId id="256"/>
            <p14:sldId id="262"/>
          </p14:sldIdLst>
        </p14:section>
        <p14:section name="Sección sin título" id="{61E4A983-5415-49AA-9B95-EAE8FEE32D3F}">
          <p14:sldIdLst>
            <p14:sldId id="275"/>
            <p14:sldId id="277"/>
            <p14:sldId id="269"/>
            <p14:sldId id="281"/>
            <p14:sldId id="265"/>
            <p14:sldId id="266"/>
            <p14:sldId id="267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4660"/>
  </p:normalViewPr>
  <p:slideViewPr>
    <p:cSldViewPr snapToGrid="0">
      <p:cViewPr>
        <p:scale>
          <a:sx n="75" d="100"/>
          <a:sy n="75" d="100"/>
        </p:scale>
        <p:origin x="-126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O\Desktop\ODS\CUADRO%20INFORME%20O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Hoja1!$C$15</c:f>
              <c:strCache>
                <c:ptCount val="1"/>
                <c:pt idx="0">
                  <c:v>TIPO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Hoja1!$B$16:$B$21</c:f>
              <c:strCache>
                <c:ptCount val="6"/>
                <c:pt idx="0">
                  <c:v>NACIONAL</c:v>
                </c:pt>
                <c:pt idx="1">
                  <c:v>ACADÉMICA</c:v>
                </c:pt>
                <c:pt idx="2">
                  <c:v>PÚBLICA</c:v>
                </c:pt>
                <c:pt idx="3">
                  <c:v>COMUNITARIA</c:v>
                </c:pt>
                <c:pt idx="4">
                  <c:v>ESCOLAR</c:v>
                </c:pt>
                <c:pt idx="5">
                  <c:v>OTRA</c:v>
                </c:pt>
              </c:strCache>
            </c:strRef>
          </c:cat>
          <c:val>
            <c:numRef>
              <c:f>Hoja1!$C$16:$C$21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16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568320"/>
        <c:axId val="66106112"/>
        <c:axId val="0"/>
      </c:bar3DChart>
      <c:catAx>
        <c:axId val="6456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66106112"/>
        <c:crosses val="autoZero"/>
        <c:auto val="1"/>
        <c:lblAlgn val="ctr"/>
        <c:lblOffset val="100"/>
        <c:noMultiLvlLbl val="0"/>
      </c:catAx>
      <c:valAx>
        <c:axId val="66106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456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Hoja1!$C$26</c:f>
              <c:strCache>
                <c:ptCount val="1"/>
                <c:pt idx="0">
                  <c:v>ODS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Hoja1!$B$27:$B$43</c:f>
              <c:strCache>
                <c:ptCount val="17"/>
                <c:pt idx="0">
                  <c:v>1. Fin de la pobreza</c:v>
                </c:pt>
                <c:pt idx="1">
                  <c:v>2. Hambre Cero</c:v>
                </c:pt>
                <c:pt idx="2">
                  <c:v>3. Salud y bienestar</c:v>
                </c:pt>
                <c:pt idx="3">
                  <c:v>4. Educación de calidad</c:v>
                </c:pt>
                <c:pt idx="4">
                  <c:v>5. Igualdad de género </c:v>
                </c:pt>
                <c:pt idx="5">
                  <c:v>6. Agua limpia y saneamiento</c:v>
                </c:pt>
                <c:pt idx="6">
                  <c:v>7. Energía asequible y no contaminante</c:v>
                </c:pt>
                <c:pt idx="7">
                  <c:v>8. Trabajo decente y crecimiento económico</c:v>
                </c:pt>
                <c:pt idx="8">
                  <c:v>9. Industria, innovación e infraestructura</c:v>
                </c:pt>
                <c:pt idx="9">
                  <c:v>10. Reducción de las desigualdades</c:v>
                </c:pt>
                <c:pt idx="10">
                  <c:v>11. iudades y comunidades sostenibles </c:v>
                </c:pt>
                <c:pt idx="11">
                  <c:v>12. Producción y consumo responsables</c:v>
                </c:pt>
                <c:pt idx="12">
                  <c:v>13. Acción por el clima</c:v>
                </c:pt>
                <c:pt idx="13">
                  <c:v>14. Vida submarina</c:v>
                </c:pt>
                <c:pt idx="14">
                  <c:v>15. Vida de ecosistemas terrestres</c:v>
                </c:pt>
                <c:pt idx="15">
                  <c:v>16. Paz, justica e instituciones sólidas</c:v>
                </c:pt>
                <c:pt idx="16">
                  <c:v>17. Alianzas para lograr los objetivos</c:v>
                </c:pt>
              </c:strCache>
            </c:strRef>
          </c:cat>
          <c:val>
            <c:numRef>
              <c:f>Hoja1!$C$27:$C$43</c:f>
              <c:numCache>
                <c:formatCode>General</c:formatCode>
                <c:ptCount val="17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23</c:v>
                </c:pt>
                <c:pt idx="4">
                  <c:v>9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  <c:pt idx="9">
                  <c:v>9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11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176128"/>
        <c:axId val="26214784"/>
        <c:axId val="0"/>
      </c:bar3DChart>
      <c:catAx>
        <c:axId val="2617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26214784"/>
        <c:crosses val="autoZero"/>
        <c:auto val="1"/>
        <c:lblAlgn val="ctr"/>
        <c:lblOffset val="100"/>
        <c:noMultiLvlLbl val="0"/>
      </c:catAx>
      <c:valAx>
        <c:axId val="2621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176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34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26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1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32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6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795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46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4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06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78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09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5F0A-ABE7-4AB5-83CD-D4B7BD22A31D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A592-6D6B-446A-945F-A8A7014E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92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omono.c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14" y="4684594"/>
            <a:ext cx="1290638" cy="120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8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2095500" y="4119684"/>
            <a:ext cx="581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B050"/>
                </a:solidFill>
              </a:rPr>
              <a:t>a-alejandra.velez@utch.edu.co</a:t>
            </a:r>
          </a:p>
          <a:p>
            <a:pPr algn="ctr"/>
            <a:r>
              <a:rPr lang="es-CO" sz="3200" b="1" u="sng" dirty="0">
                <a:solidFill>
                  <a:srgbClr val="00B050"/>
                </a:solidFill>
                <a:hlinkClick r:id="rId3"/>
              </a:rPr>
              <a:t>http://blog.nomono.co</a:t>
            </a:r>
            <a:r>
              <a:rPr lang="es-CO" sz="3200" b="1" u="sng" dirty="0" smtClean="0">
                <a:solidFill>
                  <a:srgbClr val="00B050"/>
                </a:solidFill>
                <a:hlinkClick r:id="rId3"/>
              </a:rPr>
              <a:t>/</a:t>
            </a:r>
            <a:endParaRPr lang="es-CO" sz="3200" b="1" u="sng" dirty="0" smtClean="0">
              <a:solidFill>
                <a:srgbClr val="00B050"/>
              </a:solidFill>
            </a:endParaRPr>
          </a:p>
          <a:p>
            <a:pPr algn="ctr"/>
            <a:r>
              <a:rPr lang="es-CO" sz="3200" b="1" dirty="0" smtClean="0">
                <a:solidFill>
                  <a:srgbClr val="00B050"/>
                </a:solidFill>
              </a:rPr>
              <a:t>Facebook y </a:t>
            </a:r>
            <a:r>
              <a:rPr lang="es-CO" sz="3200" b="1" dirty="0" err="1" smtClean="0">
                <a:solidFill>
                  <a:srgbClr val="00B050"/>
                </a:solidFill>
              </a:rPr>
              <a:t>twitter</a:t>
            </a:r>
            <a:r>
              <a:rPr lang="es-CO" sz="3200" b="1" dirty="0" smtClean="0">
                <a:solidFill>
                  <a:srgbClr val="00B050"/>
                </a:solidFill>
              </a:rPr>
              <a:t>: </a:t>
            </a:r>
            <a:r>
              <a:rPr lang="es-CO" sz="3200" b="1" u="sng" dirty="0" smtClean="0">
                <a:solidFill>
                  <a:srgbClr val="0070C0"/>
                </a:solidFill>
              </a:rPr>
              <a:t>#</a:t>
            </a:r>
            <a:r>
              <a:rPr lang="es-CO" sz="3200" b="1" u="sng" dirty="0" err="1" smtClean="0">
                <a:solidFill>
                  <a:srgbClr val="0070C0"/>
                </a:solidFill>
              </a:rPr>
              <a:t>BibliotecariosAlSenado</a:t>
            </a:r>
            <a:endParaRPr lang="es-CO" sz="32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49" y="5449229"/>
            <a:ext cx="656823" cy="681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9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>
            <a:spLocks noChangeArrowheads="1"/>
          </p:cNvSpPr>
          <p:nvPr/>
        </p:nvSpPr>
        <p:spPr bwMode="auto">
          <a:xfrm>
            <a:off x="1081825" y="1320086"/>
            <a:ext cx="75423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altLang="es-CO" sz="2800" b="1" dirty="0" smtClean="0">
                <a:solidFill>
                  <a:srgbClr val="00B050"/>
                </a:solidFill>
              </a:rPr>
              <a:t>ALEJANDRA VÉLEZ</a:t>
            </a:r>
            <a:endParaRPr lang="es-ES" altLang="es-CO" sz="2800" b="1" dirty="0">
              <a:solidFill>
                <a:srgbClr val="00B050"/>
              </a:solidFill>
            </a:endParaRPr>
          </a:p>
          <a:p>
            <a:pPr algn="r" eaLnBrk="1" hangingPunct="1"/>
            <a:r>
              <a:rPr lang="es-ES" altLang="es-CO" sz="2800" b="1" dirty="0" smtClean="0">
                <a:solidFill>
                  <a:srgbClr val="00B050"/>
                </a:solidFill>
              </a:rPr>
              <a:t>Jefe de biblioteca de la Universidad </a:t>
            </a:r>
            <a:r>
              <a:rPr lang="es-ES" altLang="es-CO" sz="2800" b="1" dirty="0">
                <a:solidFill>
                  <a:srgbClr val="00B050"/>
                </a:solidFill>
              </a:rPr>
              <a:t>Tecnológica del Chocó </a:t>
            </a:r>
            <a:r>
              <a:rPr lang="es-ES" altLang="es-CO" sz="2800" b="1" dirty="0" smtClean="0">
                <a:solidFill>
                  <a:srgbClr val="00B050"/>
                </a:solidFill>
              </a:rPr>
              <a:t>Diego </a:t>
            </a:r>
            <a:r>
              <a:rPr lang="es-ES" altLang="es-CO" sz="2800" b="1" dirty="0">
                <a:solidFill>
                  <a:srgbClr val="00B050"/>
                </a:solidFill>
              </a:rPr>
              <a:t>Luis </a:t>
            </a:r>
            <a:r>
              <a:rPr lang="es-ES" altLang="es-CO" sz="2800" b="1" dirty="0" smtClean="0">
                <a:solidFill>
                  <a:srgbClr val="00B050"/>
                </a:solidFill>
              </a:rPr>
              <a:t>Córdoba</a:t>
            </a:r>
          </a:p>
          <a:p>
            <a:pPr algn="r" eaLnBrk="1" hangingPunct="1"/>
            <a:r>
              <a:rPr lang="es-ES" altLang="es-CO" sz="2800" b="1" dirty="0" smtClean="0">
                <a:solidFill>
                  <a:srgbClr val="00B050"/>
                </a:solidFill>
              </a:rPr>
              <a:t>Secretaria IFLA LAC</a:t>
            </a:r>
            <a:endParaRPr lang="es-ES" altLang="es-CO" sz="2800" b="1" dirty="0">
              <a:solidFill>
                <a:srgbClr val="00B05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05" y="5379044"/>
            <a:ext cx="1200487" cy="125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4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9701" y="3611072"/>
            <a:ext cx="786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>Oportunidad </a:t>
            </a:r>
            <a:r>
              <a:rPr lang="es-CO" sz="2400" b="1" dirty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>5 de Visión Global IFLA: </a:t>
            </a:r>
            <a:r>
              <a:rPr lang="es-CO" sz="2400" b="1" dirty="0">
                <a:solidFill>
                  <a:schemeClr val="accent3">
                    <a:lumMod val="50000"/>
                  </a:schemeClr>
                </a:solidFill>
              </a:rPr>
              <a:t>Necesitamos más y mejores promotores y defensores de la profesión en todos los niveles. </a:t>
            </a:r>
            <a:r>
              <a:rPr lang="es-CO" sz="2400" dirty="0" smtClean="0">
                <a:solidFill>
                  <a:schemeClr val="accent3">
                    <a:lumMod val="50000"/>
                  </a:schemeClr>
                </a:solidFill>
              </a:rPr>
              <a:t>Fortalecimiento del gremio  para adelantar iniciativas legislativas como la de #</a:t>
            </a:r>
            <a:r>
              <a:rPr lang="es-CO" sz="2400" dirty="0" err="1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s-CO" sz="2400" dirty="0" err="1" smtClean="0">
                <a:solidFill>
                  <a:schemeClr val="accent3">
                    <a:lumMod val="50000"/>
                  </a:schemeClr>
                </a:solidFill>
              </a:rPr>
              <a:t>ibliotecariosAlSenado</a:t>
            </a:r>
            <a:r>
              <a:rPr lang="es-CO" sz="2400" dirty="0" smtClean="0">
                <a:solidFill>
                  <a:schemeClr val="accent3">
                    <a:lumMod val="50000"/>
                  </a:schemeClr>
                </a:solidFill>
              </a:rPr>
              <a:t> para dar seguridad jurídica y desarrollar capacidades de país en términos de redes bibliotecarias para aterrizar las estrategias internacionales.</a:t>
            </a:r>
            <a:endParaRPr lang="es-CO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97" y="5834436"/>
            <a:ext cx="4076164" cy="84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1777285"/>
            <a:ext cx="1584101" cy="1635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9701" y="4177743"/>
            <a:ext cx="786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Los Objetivos de Desarrollo Sostenible desde las bibliotecas, aportan de manera importante a los planes de gobierno de gobernaciones y alcaldías, por lo tanto, son indicadores de la gestión pública y se convierten en una herramienta de gestión, acción política y democrática.</a:t>
            </a:r>
          </a:p>
        </p:txBody>
      </p:sp>
    </p:spTree>
    <p:extLst>
      <p:ext uri="{BB962C8B-B14F-4D97-AF65-F5344CB8AC3E}">
        <p14:creationId xmlns:p14="http://schemas.microsoft.com/office/powerpoint/2010/main" val="25047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3" y="128653"/>
            <a:ext cx="588247" cy="618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631065" y="2761695"/>
            <a:ext cx="7907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En el año 2016 se genera desde ASCOLBI una estrategia de ODS que tiene como </a:t>
            </a:r>
            <a:r>
              <a:rPr lang="es-CO" dirty="0"/>
              <a:t>fin </a:t>
            </a:r>
            <a:r>
              <a:rPr lang="es-CO" dirty="0" smtClean="0"/>
              <a:t>empoderar </a:t>
            </a:r>
            <a:r>
              <a:rPr lang="es-CO" dirty="0"/>
              <a:t>a los bibliotecarios sobre el papel activo que pueden desarrollar las bibliotecas en la implementación de los objetivos de desarrollo sostenible y la agenda 2030 de la ONU por medio de conferencias, difusión de piezas informativas, un concurso nacional de buenas prácticas y el Congreso Nacional de bibliotecología.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/>
              <a:t>Se inicia el </a:t>
            </a:r>
            <a:r>
              <a:rPr lang="es-CO" b="1" dirty="0"/>
              <a:t>plan de divulgación</a:t>
            </a:r>
            <a:r>
              <a:rPr lang="es-CO" dirty="0"/>
              <a:t> de manera formal  en la página web de </a:t>
            </a:r>
            <a:r>
              <a:rPr lang="es-CO" dirty="0" smtClean="0"/>
              <a:t>ASCOLBI </a:t>
            </a:r>
            <a:r>
              <a:rPr lang="es-CO" dirty="0"/>
              <a:t>y con las siguientes instituciones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19312" y="2081947"/>
            <a:ext cx="677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rgbClr val="1ABF61"/>
                </a:solidFill>
              </a:rPr>
              <a:t>ESTRATEGIA DE DIVULGACIÓN Y APROPIACIÓN DE ODS EN COLOMBIA</a:t>
            </a:r>
            <a:endParaRPr lang="es-ES" b="1" dirty="0">
              <a:solidFill>
                <a:srgbClr val="1AB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3" y="128653"/>
            <a:ext cx="588247" cy="618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631065" y="2761695"/>
            <a:ext cx="7907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dirty="0"/>
              <a:t>Estrategia de Tutores departamentales de la Red Nacional de </a:t>
            </a:r>
            <a:r>
              <a:rPr lang="es-CO" dirty="0" smtClean="0"/>
              <a:t>Bibliotecas Públicas</a:t>
            </a:r>
            <a:r>
              <a:rPr lang="es-CO" dirty="0"/>
              <a:t>, Biblioteca Nacional de Colombia. </a:t>
            </a:r>
            <a:endParaRPr lang="es-CO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/>
              <a:t>Bibliotecarios </a:t>
            </a:r>
            <a:r>
              <a:rPr lang="es-CO" dirty="0" smtClean="0"/>
              <a:t>departamentales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/>
              <a:t>Red </a:t>
            </a:r>
            <a:r>
              <a:rPr lang="es-CO" dirty="0"/>
              <a:t>de bibliotecarios Escolares de </a:t>
            </a:r>
            <a:r>
              <a:rPr lang="es-CO" dirty="0" smtClean="0"/>
              <a:t>Quibdó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dirty="0" smtClean="0"/>
              <a:t>Sistema </a:t>
            </a:r>
            <a:r>
              <a:rPr lang="es-CO" dirty="0"/>
              <a:t>de </a:t>
            </a:r>
            <a:r>
              <a:rPr lang="es-CO" dirty="0" smtClean="0"/>
              <a:t>Bibliotecas Públicas </a:t>
            </a:r>
            <a:r>
              <a:rPr lang="es-CO" dirty="0"/>
              <a:t>de Medellín</a:t>
            </a:r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6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43877" y="2952195"/>
            <a:ext cx="7907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 smtClean="0"/>
          </a:p>
          <a:p>
            <a:pPr algn="just"/>
            <a:r>
              <a:rPr lang="es-CO" dirty="0" smtClean="0"/>
              <a:t>En el año 2018 David Ramírez por Fundación Conector Colombia, Lucia </a:t>
            </a:r>
            <a:r>
              <a:rPr lang="es-CO" dirty="0" err="1" smtClean="0"/>
              <a:t>Abello</a:t>
            </a:r>
            <a:r>
              <a:rPr lang="es-CO" dirty="0" smtClean="0"/>
              <a:t> (Chile) y Alejandra Vélez – IFLA, tomando en cuenta la </a:t>
            </a:r>
            <a:r>
              <a:rPr lang="es-CO" dirty="0"/>
              <a:t>importancia de los servicios bibliotecarios de las unidades de información y su aporte a los Objetivos de desarrollo </a:t>
            </a:r>
            <a:r>
              <a:rPr lang="es-CO" dirty="0" smtClean="0"/>
              <a:t>sostenible, se genera la fase 1 del proyecto con la encuesta </a:t>
            </a:r>
            <a:r>
              <a:rPr lang="es-CO" dirty="0"/>
              <a:t>denominada “OBJETIVOS DE DESARROLLO SOSTENIBLE Y BIBLIOTECAS”, con el objetivo de sistematizar, consolidar y actualizar las historias que hacen parte del día a día de nuestros servicios. </a:t>
            </a:r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219312" y="2081947"/>
            <a:ext cx="677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rgbClr val="1ABF61"/>
                </a:solidFill>
              </a:rPr>
              <a:t>PROYECTO DE MEDICIÓN DEL IMPACTO DE LA ACCIÓN DE LAS BIBLIOTECAS EN ODS EN AMÉRICA LATINA</a:t>
            </a:r>
            <a:endParaRPr lang="es-ES" b="1" dirty="0">
              <a:solidFill>
                <a:srgbClr val="1ABF6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3" y="128653"/>
            <a:ext cx="588247" cy="618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4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631064" y="1841947"/>
            <a:ext cx="81123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1ABF61"/>
                </a:solidFill>
                <a:latin typeface="+mn-lt"/>
              </a:rPr>
              <a:t>RESULTADOS PRELIMINARES</a:t>
            </a:r>
            <a:endParaRPr lang="es-ES" b="1" dirty="0">
              <a:solidFill>
                <a:srgbClr val="1ABF6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3" y="128653"/>
            <a:ext cx="588247" cy="6182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837143910"/>
              </p:ext>
            </p:extLst>
          </p:nvPr>
        </p:nvGraphicFramePr>
        <p:xfrm>
          <a:off x="631064" y="2356835"/>
          <a:ext cx="4599242" cy="385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2"/>
          <p:cNvSpPr txBox="1"/>
          <p:nvPr/>
        </p:nvSpPr>
        <p:spPr>
          <a:xfrm>
            <a:off x="5422900" y="2438400"/>
            <a:ext cx="3320499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MUESTRA PARCIAL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solidFill>
                <a:srgbClr val="1ABF6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Se envío un total de 500 correos de los cuales se recibieron 63 registros.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Se obtuvieron 29 historias para el mapa mundial de IFLA.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Esta estrategia esta siendo evaluada por la Oficina Regional de IFLA para su implementación en América Latina y el Caribe.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rgbClr val="1ABF6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9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3" y="128653"/>
            <a:ext cx="588247" cy="6182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733973270"/>
              </p:ext>
            </p:extLst>
          </p:nvPr>
        </p:nvGraphicFramePr>
        <p:xfrm>
          <a:off x="631065" y="2413000"/>
          <a:ext cx="8036417" cy="388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2"/>
          <p:cNvSpPr txBox="1"/>
          <p:nvPr/>
        </p:nvSpPr>
        <p:spPr>
          <a:xfrm>
            <a:off x="631064" y="1841947"/>
            <a:ext cx="81123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1ABF61"/>
                </a:solidFill>
                <a:latin typeface="+mn-lt"/>
              </a:rPr>
              <a:t>LÍNEA BASE PRELIMINAR</a:t>
            </a:r>
            <a:endParaRPr lang="es-ES" b="1" dirty="0">
              <a:solidFill>
                <a:srgbClr val="1ABF6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407</Words>
  <Application>Microsoft Office PowerPoint</Application>
  <PresentationFormat>Presentación en pantalla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KATALINAPC</dc:creator>
  <cp:lastModifiedBy>pipe</cp:lastModifiedBy>
  <cp:revision>45</cp:revision>
  <dcterms:created xsi:type="dcterms:W3CDTF">2015-07-07T17:19:59Z</dcterms:created>
  <dcterms:modified xsi:type="dcterms:W3CDTF">2018-05-10T13:44:25Z</dcterms:modified>
</cp:coreProperties>
</file>