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64" r:id="rId3"/>
    <p:sldId id="266" r:id="rId4"/>
    <p:sldId id="275" r:id="rId5"/>
    <p:sldId id="267" r:id="rId6"/>
    <p:sldId id="259" r:id="rId7"/>
    <p:sldId id="268" r:id="rId8"/>
    <p:sldId id="261" r:id="rId9"/>
    <p:sldId id="269" r:id="rId10"/>
    <p:sldId id="271" r:id="rId11"/>
    <p:sldId id="272" r:id="rId12"/>
    <p:sldId id="273" r:id="rId13"/>
    <p:sldId id="270" r:id="rId14"/>
    <p:sldId id="276" r:id="rId15"/>
    <p:sldId id="278" r:id="rId16"/>
  </p:sldIdLst>
  <p:sldSz cx="9144000" cy="5143500" type="screen16x9"/>
  <p:notesSz cx="7010400" cy="9296400"/>
  <p:embeddedFontLst>
    <p:embeddedFont>
      <p:font typeface="Source Sans Pro" panose="020B0604020202020204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D6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282" y="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6456C2-69B5-4F01-AB1E-4931073E1B37}" type="doc">
      <dgm:prSet loTypeId="urn:microsoft.com/office/officeart/2005/8/layout/cycle5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81812A42-4C52-4BAF-8CAB-C6C5F5F0AA2D}">
      <dgm:prSet phldrT="[Texto]" custT="1"/>
      <dgm:spPr/>
      <dgm:t>
        <a:bodyPr/>
        <a:lstStyle/>
        <a:p>
          <a:r>
            <a:rPr lang="es-CO" sz="1600" b="1" dirty="0" smtClean="0"/>
            <a:t>FORMACIÓN</a:t>
          </a:r>
          <a:endParaRPr lang="es-CO" sz="1600" dirty="0"/>
        </a:p>
      </dgm:t>
    </dgm:pt>
    <dgm:pt modelId="{F47915A9-BB4C-46B4-80BC-8F24BC46D1EA}" type="parTrans" cxnId="{E591555D-AEFE-49C6-B9B3-4F4E7D811F55}">
      <dgm:prSet/>
      <dgm:spPr/>
      <dgm:t>
        <a:bodyPr/>
        <a:lstStyle/>
        <a:p>
          <a:endParaRPr lang="es-CO"/>
        </a:p>
      </dgm:t>
    </dgm:pt>
    <dgm:pt modelId="{B0630BF8-A469-4FDC-9637-1CA6745A9E97}" type="sibTrans" cxnId="{E591555D-AEFE-49C6-B9B3-4F4E7D811F55}">
      <dgm:prSet/>
      <dgm:spPr/>
      <dgm:t>
        <a:bodyPr/>
        <a:lstStyle/>
        <a:p>
          <a:endParaRPr lang="es-CO"/>
        </a:p>
      </dgm:t>
    </dgm:pt>
    <dgm:pt modelId="{BD0CB717-9BF4-4F93-83A8-96F21B86E516}">
      <dgm:prSet phldrT="[Texto]" custT="1"/>
      <dgm:spPr/>
      <dgm:t>
        <a:bodyPr/>
        <a:lstStyle/>
        <a:p>
          <a:r>
            <a:rPr lang="es-CO" sz="1400" b="1" dirty="0" smtClean="0"/>
            <a:t>IMPLEMENTACIÓN</a:t>
          </a:r>
          <a:endParaRPr lang="es-CO" sz="1400" b="1" dirty="0"/>
        </a:p>
      </dgm:t>
    </dgm:pt>
    <dgm:pt modelId="{BB30C381-3505-47EF-9399-7C7A9FC9E537}" type="parTrans" cxnId="{C03B856D-BC67-4C73-AA54-1D827185BEAB}">
      <dgm:prSet/>
      <dgm:spPr/>
      <dgm:t>
        <a:bodyPr/>
        <a:lstStyle/>
        <a:p>
          <a:endParaRPr lang="es-CO"/>
        </a:p>
      </dgm:t>
    </dgm:pt>
    <dgm:pt modelId="{2D4A6562-5C40-43DD-9E6A-2F96C6C62201}" type="sibTrans" cxnId="{C03B856D-BC67-4C73-AA54-1D827185BEAB}">
      <dgm:prSet/>
      <dgm:spPr/>
      <dgm:t>
        <a:bodyPr/>
        <a:lstStyle/>
        <a:p>
          <a:endParaRPr lang="es-CO"/>
        </a:p>
      </dgm:t>
    </dgm:pt>
    <dgm:pt modelId="{A85CF937-64A5-4B5C-B954-B3BCD4B77440}">
      <dgm:prSet phldrT="[Texto]" custT="1"/>
      <dgm:spPr/>
      <dgm:t>
        <a:bodyPr/>
        <a:lstStyle/>
        <a:p>
          <a:r>
            <a:rPr lang="es-CO" sz="1600" b="1" dirty="0" smtClean="0"/>
            <a:t>ADECUACIÓN</a:t>
          </a:r>
        </a:p>
      </dgm:t>
    </dgm:pt>
    <dgm:pt modelId="{C65068EA-F10C-4128-92F4-D969E5AF7266}" type="parTrans" cxnId="{8758190D-0D35-4010-930F-37DA92EE4DEA}">
      <dgm:prSet/>
      <dgm:spPr/>
      <dgm:t>
        <a:bodyPr/>
        <a:lstStyle/>
        <a:p>
          <a:endParaRPr lang="es-CO"/>
        </a:p>
      </dgm:t>
    </dgm:pt>
    <dgm:pt modelId="{5B49F5CB-4977-41DA-9AEB-CAD4286593F6}" type="sibTrans" cxnId="{8758190D-0D35-4010-930F-37DA92EE4DEA}">
      <dgm:prSet/>
      <dgm:spPr/>
      <dgm:t>
        <a:bodyPr/>
        <a:lstStyle/>
        <a:p>
          <a:endParaRPr lang="es-CO"/>
        </a:p>
      </dgm:t>
    </dgm:pt>
    <dgm:pt modelId="{18D2DBDA-A808-4653-B23D-D845FDB9802D}">
      <dgm:prSet phldrT="[Texto]" custT="1"/>
      <dgm:spPr/>
      <dgm:t>
        <a:bodyPr/>
        <a:lstStyle/>
        <a:p>
          <a:r>
            <a:rPr lang="es-CO" sz="1400" b="1" dirty="0" smtClean="0"/>
            <a:t>SUSTENTABILIDAD</a:t>
          </a:r>
        </a:p>
      </dgm:t>
    </dgm:pt>
    <dgm:pt modelId="{FDC71D07-12CA-444B-877D-58BF8BB72BF0}" type="parTrans" cxnId="{E90F6A7F-38EB-4E91-9F8B-D2670E0F47BD}">
      <dgm:prSet/>
      <dgm:spPr/>
      <dgm:t>
        <a:bodyPr/>
        <a:lstStyle/>
        <a:p>
          <a:endParaRPr lang="es-CO"/>
        </a:p>
      </dgm:t>
    </dgm:pt>
    <dgm:pt modelId="{5BF48BA2-48B7-47BE-9780-75441ECA9018}" type="sibTrans" cxnId="{E90F6A7F-38EB-4E91-9F8B-D2670E0F47BD}">
      <dgm:prSet/>
      <dgm:spPr/>
      <dgm:t>
        <a:bodyPr/>
        <a:lstStyle/>
        <a:p>
          <a:endParaRPr lang="es-CO"/>
        </a:p>
      </dgm:t>
    </dgm:pt>
    <dgm:pt modelId="{C560B3F4-7BC9-481F-A669-C021AF693F6A}" type="pres">
      <dgm:prSet presAssocID="{BF6456C2-69B5-4F01-AB1E-4931073E1B3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0D1D2059-E752-4314-8DFE-A947784200D5}" type="pres">
      <dgm:prSet presAssocID="{81812A42-4C52-4BAF-8CAB-C6C5F5F0AA2D}" presName="node" presStyleLbl="node1" presStyleIdx="0" presStyleCnt="4" custScaleX="13547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A69E085-8234-4184-BB5B-94771FD4D541}" type="pres">
      <dgm:prSet presAssocID="{81812A42-4C52-4BAF-8CAB-C6C5F5F0AA2D}" presName="spNode" presStyleCnt="0"/>
      <dgm:spPr/>
    </dgm:pt>
    <dgm:pt modelId="{E1A53CE7-04CC-41FA-AD48-2E4168ACBCB2}" type="pres">
      <dgm:prSet presAssocID="{B0630BF8-A469-4FDC-9637-1CA6745A9E97}" presName="sibTrans" presStyleLbl="sibTrans1D1" presStyleIdx="0" presStyleCnt="4"/>
      <dgm:spPr/>
      <dgm:t>
        <a:bodyPr/>
        <a:lstStyle/>
        <a:p>
          <a:endParaRPr lang="es-CO"/>
        </a:p>
      </dgm:t>
    </dgm:pt>
    <dgm:pt modelId="{AA3934CB-39D6-41F2-BE47-808CA8CA3263}" type="pres">
      <dgm:prSet presAssocID="{BD0CB717-9BF4-4F93-83A8-96F21B86E516}" presName="node" presStyleLbl="node1" presStyleIdx="1" presStyleCnt="4" custScaleX="18527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CA1C723-F487-4352-A633-4F383A20BB0E}" type="pres">
      <dgm:prSet presAssocID="{BD0CB717-9BF4-4F93-83A8-96F21B86E516}" presName="spNode" presStyleCnt="0"/>
      <dgm:spPr/>
    </dgm:pt>
    <dgm:pt modelId="{910F1C3E-D7BE-482A-B885-548C61DC7300}" type="pres">
      <dgm:prSet presAssocID="{2D4A6562-5C40-43DD-9E6A-2F96C6C62201}" presName="sibTrans" presStyleLbl="sibTrans1D1" presStyleIdx="1" presStyleCnt="4"/>
      <dgm:spPr/>
      <dgm:t>
        <a:bodyPr/>
        <a:lstStyle/>
        <a:p>
          <a:endParaRPr lang="es-CO"/>
        </a:p>
      </dgm:t>
    </dgm:pt>
    <dgm:pt modelId="{43268328-599B-41BB-88FF-AC3C17C9C9BF}" type="pres">
      <dgm:prSet presAssocID="{A85CF937-64A5-4B5C-B954-B3BCD4B77440}" presName="node" presStyleLbl="node1" presStyleIdx="2" presStyleCnt="4" custScaleX="15210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040DA35-ACD1-451A-BE59-55C6A04668EA}" type="pres">
      <dgm:prSet presAssocID="{A85CF937-64A5-4B5C-B954-B3BCD4B77440}" presName="spNode" presStyleCnt="0"/>
      <dgm:spPr/>
    </dgm:pt>
    <dgm:pt modelId="{63A28B36-8291-46E8-BA52-6819D5DE541A}" type="pres">
      <dgm:prSet presAssocID="{5B49F5CB-4977-41DA-9AEB-CAD4286593F6}" presName="sibTrans" presStyleLbl="sibTrans1D1" presStyleIdx="2" presStyleCnt="4"/>
      <dgm:spPr/>
      <dgm:t>
        <a:bodyPr/>
        <a:lstStyle/>
        <a:p>
          <a:endParaRPr lang="es-CO"/>
        </a:p>
      </dgm:t>
    </dgm:pt>
    <dgm:pt modelId="{C17FB529-9CFD-4A61-916F-0DF08043C098}" type="pres">
      <dgm:prSet presAssocID="{18D2DBDA-A808-4653-B23D-D845FDB9802D}" presName="node" presStyleLbl="node1" presStyleIdx="3" presStyleCnt="4" custScaleX="17188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691F719-6565-4259-B6A3-182B10A962BA}" type="pres">
      <dgm:prSet presAssocID="{18D2DBDA-A808-4653-B23D-D845FDB9802D}" presName="spNode" presStyleCnt="0"/>
      <dgm:spPr/>
    </dgm:pt>
    <dgm:pt modelId="{1A947805-8C21-40B9-AF9B-FA38668AB1B9}" type="pres">
      <dgm:prSet presAssocID="{5BF48BA2-48B7-47BE-9780-75441ECA9018}" presName="sibTrans" presStyleLbl="sibTrans1D1" presStyleIdx="3" presStyleCnt="4"/>
      <dgm:spPr/>
      <dgm:t>
        <a:bodyPr/>
        <a:lstStyle/>
        <a:p>
          <a:endParaRPr lang="es-CO"/>
        </a:p>
      </dgm:t>
    </dgm:pt>
  </dgm:ptLst>
  <dgm:cxnLst>
    <dgm:cxn modelId="{2ED02CA1-9182-4832-AD2E-9FB76BC25538}" type="presOf" srcId="{81812A42-4C52-4BAF-8CAB-C6C5F5F0AA2D}" destId="{0D1D2059-E752-4314-8DFE-A947784200D5}" srcOrd="0" destOrd="0" presId="urn:microsoft.com/office/officeart/2005/8/layout/cycle5"/>
    <dgm:cxn modelId="{1BBCBB11-DF2A-4A18-989C-9448781381D5}" type="presOf" srcId="{2D4A6562-5C40-43DD-9E6A-2F96C6C62201}" destId="{910F1C3E-D7BE-482A-B885-548C61DC7300}" srcOrd="0" destOrd="0" presId="urn:microsoft.com/office/officeart/2005/8/layout/cycle5"/>
    <dgm:cxn modelId="{0D130F7D-72FC-4ACA-A6D3-E9747F6C878D}" type="presOf" srcId="{5BF48BA2-48B7-47BE-9780-75441ECA9018}" destId="{1A947805-8C21-40B9-AF9B-FA38668AB1B9}" srcOrd="0" destOrd="0" presId="urn:microsoft.com/office/officeart/2005/8/layout/cycle5"/>
    <dgm:cxn modelId="{4BA38704-FA6E-433B-9E68-6E3C2C25E302}" type="presOf" srcId="{B0630BF8-A469-4FDC-9637-1CA6745A9E97}" destId="{E1A53CE7-04CC-41FA-AD48-2E4168ACBCB2}" srcOrd="0" destOrd="0" presId="urn:microsoft.com/office/officeart/2005/8/layout/cycle5"/>
    <dgm:cxn modelId="{C03B856D-BC67-4C73-AA54-1D827185BEAB}" srcId="{BF6456C2-69B5-4F01-AB1E-4931073E1B37}" destId="{BD0CB717-9BF4-4F93-83A8-96F21B86E516}" srcOrd="1" destOrd="0" parTransId="{BB30C381-3505-47EF-9399-7C7A9FC9E537}" sibTransId="{2D4A6562-5C40-43DD-9E6A-2F96C6C62201}"/>
    <dgm:cxn modelId="{8758190D-0D35-4010-930F-37DA92EE4DEA}" srcId="{BF6456C2-69B5-4F01-AB1E-4931073E1B37}" destId="{A85CF937-64A5-4B5C-B954-B3BCD4B77440}" srcOrd="2" destOrd="0" parTransId="{C65068EA-F10C-4128-92F4-D969E5AF7266}" sibTransId="{5B49F5CB-4977-41DA-9AEB-CAD4286593F6}"/>
    <dgm:cxn modelId="{8C6AD1EF-5246-4943-ADEF-25DDA8151D4B}" type="presOf" srcId="{5B49F5CB-4977-41DA-9AEB-CAD4286593F6}" destId="{63A28B36-8291-46E8-BA52-6819D5DE541A}" srcOrd="0" destOrd="0" presId="urn:microsoft.com/office/officeart/2005/8/layout/cycle5"/>
    <dgm:cxn modelId="{E591555D-AEFE-49C6-B9B3-4F4E7D811F55}" srcId="{BF6456C2-69B5-4F01-AB1E-4931073E1B37}" destId="{81812A42-4C52-4BAF-8CAB-C6C5F5F0AA2D}" srcOrd="0" destOrd="0" parTransId="{F47915A9-BB4C-46B4-80BC-8F24BC46D1EA}" sibTransId="{B0630BF8-A469-4FDC-9637-1CA6745A9E97}"/>
    <dgm:cxn modelId="{D44139CD-8EEC-444F-B856-07ADDE2034A1}" type="presOf" srcId="{A85CF937-64A5-4B5C-B954-B3BCD4B77440}" destId="{43268328-599B-41BB-88FF-AC3C17C9C9BF}" srcOrd="0" destOrd="0" presId="urn:microsoft.com/office/officeart/2005/8/layout/cycle5"/>
    <dgm:cxn modelId="{9C0FC8A2-87C9-4ACB-B5DF-C76CE2DC9AD5}" type="presOf" srcId="{BD0CB717-9BF4-4F93-83A8-96F21B86E516}" destId="{AA3934CB-39D6-41F2-BE47-808CA8CA3263}" srcOrd="0" destOrd="0" presId="urn:microsoft.com/office/officeart/2005/8/layout/cycle5"/>
    <dgm:cxn modelId="{E90F6A7F-38EB-4E91-9F8B-D2670E0F47BD}" srcId="{BF6456C2-69B5-4F01-AB1E-4931073E1B37}" destId="{18D2DBDA-A808-4653-B23D-D845FDB9802D}" srcOrd="3" destOrd="0" parTransId="{FDC71D07-12CA-444B-877D-58BF8BB72BF0}" sibTransId="{5BF48BA2-48B7-47BE-9780-75441ECA9018}"/>
    <dgm:cxn modelId="{4F65CC48-F027-4DDF-B563-A5C1E7CB462E}" type="presOf" srcId="{BF6456C2-69B5-4F01-AB1E-4931073E1B37}" destId="{C560B3F4-7BC9-481F-A669-C021AF693F6A}" srcOrd="0" destOrd="0" presId="urn:microsoft.com/office/officeart/2005/8/layout/cycle5"/>
    <dgm:cxn modelId="{B0E80302-BFB4-43AD-922B-9E0EB28FD1B6}" type="presOf" srcId="{18D2DBDA-A808-4653-B23D-D845FDB9802D}" destId="{C17FB529-9CFD-4A61-916F-0DF08043C098}" srcOrd="0" destOrd="0" presId="urn:microsoft.com/office/officeart/2005/8/layout/cycle5"/>
    <dgm:cxn modelId="{C03EFCCF-79E5-4630-9A4B-57C963F65F84}" type="presParOf" srcId="{C560B3F4-7BC9-481F-A669-C021AF693F6A}" destId="{0D1D2059-E752-4314-8DFE-A947784200D5}" srcOrd="0" destOrd="0" presId="urn:microsoft.com/office/officeart/2005/8/layout/cycle5"/>
    <dgm:cxn modelId="{0193350B-F884-445C-BEB8-21B2059A604E}" type="presParOf" srcId="{C560B3F4-7BC9-481F-A669-C021AF693F6A}" destId="{6A69E085-8234-4184-BB5B-94771FD4D541}" srcOrd="1" destOrd="0" presId="urn:microsoft.com/office/officeart/2005/8/layout/cycle5"/>
    <dgm:cxn modelId="{5069D5FB-6B2A-442E-BA4D-59137EB38E72}" type="presParOf" srcId="{C560B3F4-7BC9-481F-A669-C021AF693F6A}" destId="{E1A53CE7-04CC-41FA-AD48-2E4168ACBCB2}" srcOrd="2" destOrd="0" presId="urn:microsoft.com/office/officeart/2005/8/layout/cycle5"/>
    <dgm:cxn modelId="{6C42CF3E-27B3-43EE-A491-381B121A2A43}" type="presParOf" srcId="{C560B3F4-7BC9-481F-A669-C021AF693F6A}" destId="{AA3934CB-39D6-41F2-BE47-808CA8CA3263}" srcOrd="3" destOrd="0" presId="urn:microsoft.com/office/officeart/2005/8/layout/cycle5"/>
    <dgm:cxn modelId="{1D3C7D1E-1E34-4387-BF67-00A7BDC99425}" type="presParOf" srcId="{C560B3F4-7BC9-481F-A669-C021AF693F6A}" destId="{5CA1C723-F487-4352-A633-4F383A20BB0E}" srcOrd="4" destOrd="0" presId="urn:microsoft.com/office/officeart/2005/8/layout/cycle5"/>
    <dgm:cxn modelId="{2D371C9B-0FB4-4F1D-BC72-F514BD5239F9}" type="presParOf" srcId="{C560B3F4-7BC9-481F-A669-C021AF693F6A}" destId="{910F1C3E-D7BE-482A-B885-548C61DC7300}" srcOrd="5" destOrd="0" presId="urn:microsoft.com/office/officeart/2005/8/layout/cycle5"/>
    <dgm:cxn modelId="{8E6A278F-80FF-4276-AB8E-2B3520145BD8}" type="presParOf" srcId="{C560B3F4-7BC9-481F-A669-C021AF693F6A}" destId="{43268328-599B-41BB-88FF-AC3C17C9C9BF}" srcOrd="6" destOrd="0" presId="urn:microsoft.com/office/officeart/2005/8/layout/cycle5"/>
    <dgm:cxn modelId="{9C7B2012-0471-40DB-984B-404B70127A04}" type="presParOf" srcId="{C560B3F4-7BC9-481F-A669-C021AF693F6A}" destId="{D040DA35-ACD1-451A-BE59-55C6A04668EA}" srcOrd="7" destOrd="0" presId="urn:microsoft.com/office/officeart/2005/8/layout/cycle5"/>
    <dgm:cxn modelId="{8F44D1E0-47E7-41D4-B33E-5DB5FECA6A13}" type="presParOf" srcId="{C560B3F4-7BC9-481F-A669-C021AF693F6A}" destId="{63A28B36-8291-46E8-BA52-6819D5DE541A}" srcOrd="8" destOrd="0" presId="urn:microsoft.com/office/officeart/2005/8/layout/cycle5"/>
    <dgm:cxn modelId="{8B797C4B-3C0E-44D7-AC5E-1AD593792FE9}" type="presParOf" srcId="{C560B3F4-7BC9-481F-A669-C021AF693F6A}" destId="{C17FB529-9CFD-4A61-916F-0DF08043C098}" srcOrd="9" destOrd="0" presId="urn:microsoft.com/office/officeart/2005/8/layout/cycle5"/>
    <dgm:cxn modelId="{BCA17583-7842-4818-BBFF-08F3C3FD5C4E}" type="presParOf" srcId="{C560B3F4-7BC9-481F-A669-C021AF693F6A}" destId="{0691F719-6565-4259-B6A3-182B10A962BA}" srcOrd="10" destOrd="0" presId="urn:microsoft.com/office/officeart/2005/8/layout/cycle5"/>
    <dgm:cxn modelId="{3D8B6A03-F857-4C38-82B7-ADA7A279EBD4}" type="presParOf" srcId="{C560B3F4-7BC9-481F-A669-C021AF693F6A}" destId="{1A947805-8C21-40B9-AF9B-FA38668AB1B9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1D2059-E752-4314-8DFE-A947784200D5}">
      <dsp:nvSpPr>
        <dsp:cNvPr id="0" name=""/>
        <dsp:cNvSpPr/>
      </dsp:nvSpPr>
      <dsp:spPr>
        <a:xfrm>
          <a:off x="1511603" y="130"/>
          <a:ext cx="1475894" cy="70812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dirty="0" smtClean="0"/>
            <a:t>FORMACIÓN</a:t>
          </a:r>
          <a:endParaRPr lang="es-CO" sz="1600" kern="1200" dirty="0"/>
        </a:p>
      </dsp:txBody>
      <dsp:txXfrm>
        <a:off x="1546171" y="34698"/>
        <a:ext cx="1406758" cy="638988"/>
      </dsp:txXfrm>
    </dsp:sp>
    <dsp:sp modelId="{E1A53CE7-04CC-41FA-AD48-2E4168ACBCB2}">
      <dsp:nvSpPr>
        <dsp:cNvPr id="0" name=""/>
        <dsp:cNvSpPr/>
      </dsp:nvSpPr>
      <dsp:spPr>
        <a:xfrm>
          <a:off x="1079743" y="354192"/>
          <a:ext cx="2339614" cy="2339614"/>
        </a:xfrm>
        <a:custGeom>
          <a:avLst/>
          <a:gdLst/>
          <a:ahLst/>
          <a:cxnLst/>
          <a:rect l="0" t="0" r="0" b="0"/>
          <a:pathLst>
            <a:path>
              <a:moveTo>
                <a:pt x="2006634" y="352391"/>
              </a:moveTo>
              <a:arcTo wR="1169807" hR="1169807" stAng="18940339" swAng="1208924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3934CB-39D6-41F2-BE47-808CA8CA3263}">
      <dsp:nvSpPr>
        <dsp:cNvPr id="0" name=""/>
        <dsp:cNvSpPr/>
      </dsp:nvSpPr>
      <dsp:spPr>
        <a:xfrm>
          <a:off x="2410166" y="1169937"/>
          <a:ext cx="2018382" cy="708124"/>
        </a:xfrm>
        <a:prstGeom prst="round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IMPLEMENTACIÓN</a:t>
          </a:r>
          <a:endParaRPr lang="es-CO" sz="1400" b="1" kern="1200" dirty="0"/>
        </a:p>
      </dsp:txBody>
      <dsp:txXfrm>
        <a:off x="2444734" y="1204505"/>
        <a:ext cx="1949246" cy="638988"/>
      </dsp:txXfrm>
    </dsp:sp>
    <dsp:sp modelId="{910F1C3E-D7BE-482A-B885-548C61DC7300}">
      <dsp:nvSpPr>
        <dsp:cNvPr id="0" name=""/>
        <dsp:cNvSpPr/>
      </dsp:nvSpPr>
      <dsp:spPr>
        <a:xfrm>
          <a:off x="1079743" y="354192"/>
          <a:ext cx="2339614" cy="2339614"/>
        </a:xfrm>
        <a:custGeom>
          <a:avLst/>
          <a:gdLst/>
          <a:ahLst/>
          <a:cxnLst/>
          <a:rect l="0" t="0" r="0" b="0"/>
          <a:pathLst>
            <a:path>
              <a:moveTo>
                <a:pt x="2246428" y="1627338"/>
              </a:moveTo>
              <a:arcTo wR="1169807" hR="1169807" stAng="1381441" swAng="988536"/>
            </a:path>
          </a:pathLst>
        </a:custGeom>
        <a:noFill/>
        <a:ln w="9525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268328-599B-41BB-88FF-AC3C17C9C9BF}">
      <dsp:nvSpPr>
        <dsp:cNvPr id="0" name=""/>
        <dsp:cNvSpPr/>
      </dsp:nvSpPr>
      <dsp:spPr>
        <a:xfrm>
          <a:off x="1421012" y="2339744"/>
          <a:ext cx="1657076" cy="708124"/>
        </a:xfrm>
        <a:prstGeom prst="round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dirty="0" smtClean="0"/>
            <a:t>ADECUACIÓN</a:t>
          </a:r>
        </a:p>
      </dsp:txBody>
      <dsp:txXfrm>
        <a:off x="1455580" y="2374312"/>
        <a:ext cx="1587940" cy="638988"/>
      </dsp:txXfrm>
    </dsp:sp>
    <dsp:sp modelId="{63A28B36-8291-46E8-BA52-6819D5DE541A}">
      <dsp:nvSpPr>
        <dsp:cNvPr id="0" name=""/>
        <dsp:cNvSpPr/>
      </dsp:nvSpPr>
      <dsp:spPr>
        <a:xfrm>
          <a:off x="1079743" y="354192"/>
          <a:ext cx="2339614" cy="2339614"/>
        </a:xfrm>
        <a:custGeom>
          <a:avLst/>
          <a:gdLst/>
          <a:ahLst/>
          <a:cxnLst/>
          <a:rect l="0" t="0" r="0" b="0"/>
          <a:pathLst>
            <a:path>
              <a:moveTo>
                <a:pt x="267150" y="1913889"/>
              </a:moveTo>
              <a:arcTo wR="1169807" hR="1169807" stAng="8430023" swAng="988536"/>
            </a:path>
          </a:pathLst>
        </a:custGeom>
        <a:noFill/>
        <a:ln w="9525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7FB529-9CFD-4A61-916F-0DF08043C098}">
      <dsp:nvSpPr>
        <dsp:cNvPr id="0" name=""/>
        <dsp:cNvSpPr/>
      </dsp:nvSpPr>
      <dsp:spPr>
        <a:xfrm>
          <a:off x="143450" y="1169937"/>
          <a:ext cx="1872585" cy="708124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b="1" kern="1200" dirty="0" smtClean="0"/>
            <a:t>SUSTENTABILIDAD</a:t>
          </a:r>
        </a:p>
      </dsp:txBody>
      <dsp:txXfrm>
        <a:off x="178018" y="1204505"/>
        <a:ext cx="1803449" cy="638988"/>
      </dsp:txXfrm>
    </dsp:sp>
    <dsp:sp modelId="{1A947805-8C21-40B9-AF9B-FA38668AB1B9}">
      <dsp:nvSpPr>
        <dsp:cNvPr id="0" name=""/>
        <dsp:cNvSpPr/>
      </dsp:nvSpPr>
      <dsp:spPr>
        <a:xfrm>
          <a:off x="1079743" y="354192"/>
          <a:ext cx="2339614" cy="2339614"/>
        </a:xfrm>
        <a:custGeom>
          <a:avLst/>
          <a:gdLst/>
          <a:ahLst/>
          <a:cxnLst/>
          <a:rect l="0" t="0" r="0" b="0"/>
          <a:pathLst>
            <a:path>
              <a:moveTo>
                <a:pt x="102626" y="690668"/>
              </a:moveTo>
              <a:arcTo wR="1169807" hR="1169807" stAng="12250737" swAng="1208924"/>
            </a:path>
          </a:pathLst>
        </a:custGeom>
        <a:noFill/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-1268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8" marR="0" lvl="2" indent="-1267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-12665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-1265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-1264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2" marR="0" lvl="6" indent="-12631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-1261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-1260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970937" y="0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-1268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8" marR="0" lvl="2" indent="-1267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-12665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-1265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-1264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2" marR="0" lvl="6" indent="-12631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-1261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-1260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406400" y="696912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-12689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8" marR="0" lvl="2" indent="-12678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-12665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-12654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-12643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2" marR="0" lvl="6" indent="-12631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-12619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-12608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-1268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8" marR="0" lvl="2" indent="-1267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-12665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-1265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-1264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2" marR="0" lvl="6" indent="-12631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-1261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-1260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19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C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es-CO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923334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CO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</a:t>
            </a:fld>
            <a:endParaRPr lang="es-CO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5884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CO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4</a:t>
            </a:fld>
            <a:endParaRPr lang="es-CO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1384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CO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6</a:t>
            </a:fld>
            <a:endParaRPr lang="es-CO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2194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smtClean="0"/>
              <a:t>efectos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CO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7</a:t>
            </a:fld>
            <a:endParaRPr lang="es-CO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3216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CO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8</a:t>
            </a:fld>
            <a:endParaRPr lang="es-CO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3165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CO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12</a:t>
            </a:fld>
            <a:endParaRPr lang="es-CO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2308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722312" y="3305176"/>
            <a:ext cx="7772400" cy="10215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722312" y="2180034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-12689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8" marR="0" lvl="2" indent="-12678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-12665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-12654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-12643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2" marR="0" lvl="6" indent="-12631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-12619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-12608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-1268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8" marR="0" lvl="2" indent="-1267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-12665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-1265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-1264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2" marR="0" lvl="6" indent="-12631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-1261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-1260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-1268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8" marR="0" lvl="2" indent="-1267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-12665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-1265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-1264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2" marR="0" lvl="6" indent="-12631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-1261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-1260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CO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es-CO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599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892" marR="0" lvl="0" indent="-165092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31" marR="0" lvl="1" indent="-146031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72" marR="0" lvl="2" indent="-114272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160" marR="0" lvl="3" indent="-126959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348" marR="0" lvl="4" indent="-126948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537" marR="0" lvl="5" indent="-126937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-126925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5" marR="0" lvl="7" indent="-126915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-126903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599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892" marR="0" lvl="0" indent="-165092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31" marR="0" lvl="1" indent="-146031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72" marR="0" lvl="2" indent="-114272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160" marR="0" lvl="3" indent="-126959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348" marR="0" lvl="4" indent="-126948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537" marR="0" lvl="5" indent="-126937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-126925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5" marR="0" lvl="7" indent="-126915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-126903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-1268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8" marR="0" lvl="2" indent="-1267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-12665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-1265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-1264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2" marR="0" lvl="6" indent="-12631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-1261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-1260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-1268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8" marR="0" lvl="2" indent="-1267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-12665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-1265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-1264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2" marR="0" lvl="6" indent="-12631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-1261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-1260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CO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es-CO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151334"/>
            <a:ext cx="4040187" cy="4798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-12689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8" marR="0" lvl="2" indent="-12678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-12665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-12654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-12643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2" marR="0" lvl="6" indent="-12631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-12619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-12608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457200" y="1631155"/>
            <a:ext cx="4040187" cy="29634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892" marR="0" lvl="0" indent="-190492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31" marR="0" lvl="1" indent="-171431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72" marR="0" lvl="2" indent="-126972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160" marR="0" lvl="3" indent="-139659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348" marR="0" lvl="4" indent="-139648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537" marR="0" lvl="5" indent="-139637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-139625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5" marR="0" lvl="7" indent="-139615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-139603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3"/>
          </p:nvPr>
        </p:nvSpPr>
        <p:spPr>
          <a:xfrm>
            <a:off x="4645035" y="1151334"/>
            <a:ext cx="4041774" cy="4798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-12689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8" marR="0" lvl="2" indent="-12678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-12665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-12654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-12643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2" marR="0" lvl="6" indent="-12631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-12619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-12608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4"/>
          </p:nvPr>
        </p:nvSpPr>
        <p:spPr>
          <a:xfrm>
            <a:off x="4645035" y="1631155"/>
            <a:ext cx="4041774" cy="29634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892" marR="0" lvl="0" indent="-190492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31" marR="0" lvl="1" indent="-171431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72" marR="0" lvl="2" indent="-126972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160" marR="0" lvl="3" indent="-139659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348" marR="0" lvl="4" indent="-139648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537" marR="0" lvl="5" indent="-139637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-139625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5" marR="0" lvl="7" indent="-139615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-139603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-1268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8" marR="0" lvl="2" indent="-1267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-12665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-1265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-1264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2" marR="0" lvl="6" indent="-12631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-1261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-1260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-1268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8" marR="0" lvl="2" indent="-1267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-12665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-1265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-1264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2" marR="0" lvl="6" indent="-12631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-1261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-1260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CO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es-CO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-1268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8" marR="0" lvl="2" indent="-1267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-12665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-1265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-1264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2" marR="0" lvl="6" indent="-12631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-1261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-1260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-1268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8" marR="0" lvl="2" indent="-1267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-12665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-1265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-1264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2" marR="0" lvl="6" indent="-12631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-1261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-1260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CO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es-CO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457212" y="204786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3575050" y="204794"/>
            <a:ext cx="5111750" cy="43898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892" marR="0" lvl="0" indent="-139692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31" marR="0" lvl="1" indent="-120631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72" marR="0" lvl="2" indent="-88872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160" marR="0" lvl="3" indent="-114259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348" marR="0" lvl="4" indent="-114248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537" marR="0" lvl="5" indent="-11423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-114225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5" marR="0" lvl="7" indent="-114215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-114203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2"/>
          </p:nvPr>
        </p:nvSpPr>
        <p:spPr>
          <a:xfrm>
            <a:off x="457212" y="1076328"/>
            <a:ext cx="3008313" cy="35182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-12689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8" marR="0" lvl="2" indent="-12678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-12665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-12654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-12643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2" marR="0" lvl="6" indent="-12631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-12619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-12608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-1268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8" marR="0" lvl="2" indent="-1267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-12665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-1265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-1264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2" marR="0" lvl="6" indent="-12631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-1261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-1260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-1268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8" marR="0" lvl="2" indent="-1267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-12665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-1265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-1264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2" marR="0" lvl="6" indent="-12631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-1261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-1260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CO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es-CO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1792288" y="3600451"/>
            <a:ext cx="5486399" cy="4250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399" cy="3086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-12689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8" marR="0" lvl="2" indent="-12678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-12665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-12654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-12643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2" marR="0" lvl="6" indent="-12631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-12619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-12608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1792288" y="4025510"/>
            <a:ext cx="5486399" cy="6036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-12689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8" marR="0" lvl="2" indent="-12678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-12665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-12654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-12643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2" marR="0" lvl="6" indent="-12631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-12619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-12608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-1268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8" marR="0" lvl="2" indent="-1267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-12665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-1265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-1264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2" marR="0" lvl="6" indent="-12631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-1261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-1260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-1268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8" marR="0" lvl="2" indent="-1267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-12665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-1265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-1264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2" marR="0" lvl="6" indent="-12631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-1261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-1260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CO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es-CO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 rot="5400000">
            <a:off x="2874763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892" marR="0" lvl="0" indent="-139692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31" marR="0" lvl="1" indent="-120631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72" marR="0" lvl="2" indent="-88872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160" marR="0" lvl="3" indent="-114259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348" marR="0" lvl="4" indent="-114248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537" marR="0" lvl="5" indent="-11423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-114225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5" marR="0" lvl="7" indent="-114215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-114203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-1268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8" marR="0" lvl="2" indent="-1267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-12665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-1265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-1264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2" marR="0" lvl="6" indent="-12631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-1261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-1260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-1268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8" marR="0" lvl="2" indent="-1267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-12665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-1265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-1264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2" marR="0" lvl="6" indent="-12631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-1261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-1260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CO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es-CO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 rot="5400000">
            <a:off x="5463777" y="1371601"/>
            <a:ext cx="4388643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7"/>
            <a:ext cx="4388643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892" marR="0" lvl="0" indent="-139692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31" marR="0" lvl="1" indent="-120631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72" marR="0" lvl="2" indent="-88872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160" marR="0" lvl="3" indent="-114259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348" marR="0" lvl="4" indent="-114248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537" marR="0" lvl="5" indent="-11423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-114225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5" marR="0" lvl="7" indent="-114215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-114203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-1268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8" marR="0" lvl="2" indent="-1267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-12665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-1265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-1264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2" marR="0" lvl="6" indent="-12631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-1261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-1260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-1268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8" marR="0" lvl="2" indent="-1267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-12665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-1265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-1264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2" marR="0" lvl="6" indent="-12631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-1261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-1260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CO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es-CO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892" marR="0" lvl="0" indent="-139692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31" marR="0" lvl="1" indent="-120631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72" marR="0" lvl="2" indent="-88872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160" marR="0" lvl="3" indent="-114259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348" marR="0" lvl="4" indent="-114248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537" marR="0" lvl="5" indent="-11423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-114225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5" marR="0" lvl="7" indent="-114215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-114203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-1268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8" marR="0" lvl="2" indent="-1267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-12665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-1265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-1264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2" marR="0" lvl="6" indent="-12631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-1261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-1260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-1268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8" marR="0" lvl="2" indent="-1267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-12665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-1265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-12643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2" marR="0" lvl="6" indent="-12631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-1261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-1260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4" name="Shape 14" descr="Plantilla ppt full screen.jpg"/>
          <p:cNvPicPr preferRelativeResize="0"/>
          <p:nvPr/>
        </p:nvPicPr>
        <p:blipFill rotWithShape="1">
          <a:blip r:embed="rId10">
            <a:alphaModFix/>
          </a:blip>
          <a:srcRect l="680" t="955" r="808" b="1990"/>
          <a:stretch/>
        </p:blipFill>
        <p:spPr>
          <a:xfrm>
            <a:off x="112269" y="49125"/>
            <a:ext cx="8903690" cy="499198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CO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es-CO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3968" y="987574"/>
            <a:ext cx="4210744" cy="1074818"/>
          </a:xfrm>
        </p:spPr>
        <p:txBody>
          <a:bodyPr/>
          <a:lstStyle/>
          <a:p>
            <a:pPr algn="ctr"/>
            <a:r>
              <a:rPr lang="es-CO" sz="1600" b="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XIV CONGRESO NACIONAL DE BIBLIOTECOLOGÍA Y CIENCIAS DE LA INFORMACIÓN: LAS UNIDADES DE INFORMACIÓN Y SU APORTE AL DESARROLLO SOSTENIBLE: AGENDA 2030 ONU.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283968" y="3348000"/>
            <a:ext cx="4210744" cy="1183804"/>
          </a:xfrm>
        </p:spPr>
        <p:txBody>
          <a:bodyPr/>
          <a:lstStyle/>
          <a:p>
            <a:pPr algn="r"/>
            <a:r>
              <a:rPr lang="es-CO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Sala Consentidos: servicios bibliotecarios inclusivos</a:t>
            </a:r>
          </a:p>
          <a:p>
            <a:pPr algn="r" fontAlgn="base"/>
            <a:r>
              <a:rPr lang="es-CO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Caja de Compensación Familiar Comfandi</a:t>
            </a:r>
          </a:p>
          <a:p>
            <a:pPr fontAlgn="base"/>
            <a:endParaRPr lang="es-CO" sz="1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base"/>
            <a:endParaRPr lang="es-CO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 fontAlgn="base"/>
            <a:r>
              <a:rPr lang="es-CO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Bogotá </a:t>
            </a:r>
            <a:r>
              <a:rPr lang="es-CO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10 de mayo de 2018</a:t>
            </a:r>
          </a:p>
          <a:p>
            <a:endParaRPr lang="es-CO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13" r="2041" b="25883"/>
          <a:stretch/>
        </p:blipFill>
        <p:spPr>
          <a:xfrm>
            <a:off x="971600" y="699542"/>
            <a:ext cx="3456384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4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6"/>
          <p:cNvSpPr>
            <a:spLocks noGrp="1"/>
          </p:cNvSpPr>
          <p:nvPr>
            <p:ph type="body" idx="1"/>
          </p:nvPr>
        </p:nvSpPr>
        <p:spPr>
          <a:xfrm>
            <a:off x="323528" y="3892129"/>
            <a:ext cx="4173859" cy="479821"/>
          </a:xfrm>
        </p:spPr>
        <p:txBody>
          <a:bodyPr/>
          <a:lstStyle/>
          <a:p>
            <a:pPr algn="ctr"/>
            <a:r>
              <a:rPr lang="es-CO" sz="2000" b="0" dirty="0">
                <a:solidFill>
                  <a:schemeClr val="bg2">
                    <a:lumMod val="50000"/>
                  </a:schemeClr>
                </a:solidFill>
              </a:rPr>
              <a:t>Animación y promoción de la Lectura: Libro vivo, Mediadores de Lectura</a:t>
            </a:r>
          </a:p>
        </p:txBody>
      </p:sp>
      <p:sp>
        <p:nvSpPr>
          <p:cNvPr id="9" name="Marcador de texto 8"/>
          <p:cNvSpPr>
            <a:spLocks noGrp="1"/>
          </p:cNvSpPr>
          <p:nvPr>
            <p:ph type="body" idx="3"/>
          </p:nvPr>
        </p:nvSpPr>
        <p:spPr>
          <a:xfrm>
            <a:off x="4499992" y="3892129"/>
            <a:ext cx="4498966" cy="479821"/>
          </a:xfrm>
        </p:spPr>
        <p:txBody>
          <a:bodyPr/>
          <a:lstStyle/>
          <a:p>
            <a:pPr lvl="0"/>
            <a:r>
              <a:rPr lang="es-CO" sz="1800" b="0" dirty="0">
                <a:solidFill>
                  <a:schemeClr val="bg2">
                    <a:lumMod val="50000"/>
                  </a:schemeClr>
                </a:solidFill>
              </a:rPr>
              <a:t>Sensibilización a los sistemas de comunicación y lectura: Comunicación desde la Inclusión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0" y="195486"/>
            <a:ext cx="3635896" cy="5760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11"/>
          <p:cNvSpPr/>
          <p:nvPr/>
        </p:nvSpPr>
        <p:spPr>
          <a:xfrm>
            <a:off x="0" y="339502"/>
            <a:ext cx="3563888" cy="5760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Título 6"/>
          <p:cNvSpPr>
            <a:spLocks noGrp="1"/>
          </p:cNvSpPr>
          <p:nvPr>
            <p:ph type="title"/>
          </p:nvPr>
        </p:nvSpPr>
        <p:spPr>
          <a:xfrm>
            <a:off x="179512" y="205979"/>
            <a:ext cx="3250704" cy="857250"/>
          </a:xfrm>
        </p:spPr>
        <p:txBody>
          <a:bodyPr/>
          <a:lstStyle/>
          <a:p>
            <a:r>
              <a:rPr lang="es-CO" sz="2000" dirty="0">
                <a:solidFill>
                  <a:schemeClr val="bg2">
                    <a:lumMod val="50000"/>
                  </a:schemeClr>
                </a:solidFill>
              </a:rPr>
              <a:t>¿CÓMO LO HACEMOS</a:t>
            </a:r>
            <a:r>
              <a:rPr lang="es-CO" sz="2000" dirty="0" smtClean="0">
                <a:solidFill>
                  <a:schemeClr val="bg2">
                    <a:lumMod val="50000"/>
                  </a:schemeClr>
                </a:solidFill>
              </a:rPr>
              <a:t>?</a:t>
            </a:r>
            <a:endParaRPr lang="es-CO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537" y="843558"/>
            <a:ext cx="3218401" cy="1419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276" y="2040906"/>
            <a:ext cx="3002412" cy="1685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403" y="1073027"/>
            <a:ext cx="2465380" cy="1841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4" b="16916"/>
          <a:stretch/>
        </p:blipFill>
        <p:spPr>
          <a:xfrm>
            <a:off x="1835696" y="2040906"/>
            <a:ext cx="2580579" cy="1590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846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6"/>
          <p:cNvSpPr>
            <a:spLocks noGrp="1"/>
          </p:cNvSpPr>
          <p:nvPr>
            <p:ph type="body" idx="1"/>
          </p:nvPr>
        </p:nvSpPr>
        <p:spPr>
          <a:xfrm>
            <a:off x="179512" y="3892129"/>
            <a:ext cx="4317875" cy="479821"/>
          </a:xfrm>
        </p:spPr>
        <p:txBody>
          <a:bodyPr/>
          <a:lstStyle/>
          <a:p>
            <a:pPr algn="ctr"/>
            <a:r>
              <a:rPr lang="es-CO" sz="1600" b="0" dirty="0">
                <a:solidFill>
                  <a:schemeClr val="bg2">
                    <a:lumMod val="50000"/>
                  </a:schemeClr>
                </a:solidFill>
              </a:rPr>
              <a:t>Formación de usuarios en el uso y apropiación de los servicios culturales y participación ciudadana: R.D.C (Reconocimiento, Desarrollo, Comunidad)</a:t>
            </a:r>
          </a:p>
        </p:txBody>
      </p:sp>
      <p:sp>
        <p:nvSpPr>
          <p:cNvPr id="9" name="Marcador de texto 8"/>
          <p:cNvSpPr>
            <a:spLocks noGrp="1"/>
          </p:cNvSpPr>
          <p:nvPr>
            <p:ph type="body" idx="3"/>
          </p:nvPr>
        </p:nvSpPr>
        <p:spPr>
          <a:xfrm>
            <a:off x="4645035" y="3892129"/>
            <a:ext cx="4041774" cy="479821"/>
          </a:xfrm>
        </p:spPr>
        <p:txBody>
          <a:bodyPr/>
          <a:lstStyle/>
          <a:p>
            <a:pPr lvl="0" algn="ctr"/>
            <a:r>
              <a:rPr lang="es-CO" sz="2000" b="0" dirty="0">
                <a:solidFill>
                  <a:schemeClr val="bg2">
                    <a:lumMod val="50000"/>
                  </a:schemeClr>
                </a:solidFill>
              </a:rPr>
              <a:t>Temporada Regional La palabra en la Luz de la </a:t>
            </a:r>
            <a:r>
              <a:rPr lang="es-CO" sz="2000" b="0" dirty="0" smtClean="0">
                <a:solidFill>
                  <a:schemeClr val="bg2">
                    <a:lumMod val="50000"/>
                  </a:schemeClr>
                </a:solidFill>
              </a:rPr>
              <a:t>Cultura </a:t>
            </a:r>
            <a:endParaRPr lang="es-CO" sz="20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0" y="195486"/>
            <a:ext cx="3635896" cy="5760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11"/>
          <p:cNvSpPr/>
          <p:nvPr/>
        </p:nvSpPr>
        <p:spPr>
          <a:xfrm>
            <a:off x="0" y="339502"/>
            <a:ext cx="3563888" cy="5760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Título 6"/>
          <p:cNvSpPr>
            <a:spLocks noGrp="1"/>
          </p:cNvSpPr>
          <p:nvPr>
            <p:ph type="title"/>
          </p:nvPr>
        </p:nvSpPr>
        <p:spPr>
          <a:xfrm>
            <a:off x="179512" y="205979"/>
            <a:ext cx="3250704" cy="857250"/>
          </a:xfrm>
        </p:spPr>
        <p:txBody>
          <a:bodyPr/>
          <a:lstStyle/>
          <a:p>
            <a:r>
              <a:rPr lang="es-CO" sz="2000" dirty="0">
                <a:solidFill>
                  <a:schemeClr val="bg2">
                    <a:lumMod val="50000"/>
                  </a:schemeClr>
                </a:solidFill>
              </a:rPr>
              <a:t>¿CÓMO LO HACEMOS</a:t>
            </a:r>
            <a:r>
              <a:rPr lang="es-CO" sz="2000" dirty="0" smtClean="0">
                <a:solidFill>
                  <a:schemeClr val="bg2">
                    <a:lumMod val="50000"/>
                  </a:schemeClr>
                </a:solidFill>
              </a:rPr>
              <a:t>?</a:t>
            </a:r>
            <a:endParaRPr lang="es-CO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5"/>
          <a:stretch/>
        </p:blipFill>
        <p:spPr>
          <a:xfrm>
            <a:off x="1848673" y="976678"/>
            <a:ext cx="2651319" cy="1595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1" b="23400"/>
          <a:stretch/>
        </p:blipFill>
        <p:spPr>
          <a:xfrm>
            <a:off x="230729" y="2067694"/>
            <a:ext cx="3102429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0" r="13250" b="8000"/>
          <a:stretch/>
        </p:blipFill>
        <p:spPr>
          <a:xfrm>
            <a:off x="4817027" y="945068"/>
            <a:ext cx="3112650" cy="1770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656" y="2031733"/>
            <a:ext cx="2843808" cy="1597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014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53"/>
          <a:stretch/>
        </p:blipFill>
        <p:spPr>
          <a:xfrm flipH="1">
            <a:off x="-36513" y="0"/>
            <a:ext cx="9180512" cy="51435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-59313" y="3939902"/>
            <a:ext cx="3275856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dirty="0" smtClean="0">
                <a:solidFill>
                  <a:schemeClr val="bg2">
                    <a:lumMod val="50000"/>
                  </a:schemeClr>
                </a:solidFill>
              </a:rPr>
              <a:t>¿HACIA DÓNDE VAMOS?</a:t>
            </a:r>
            <a:endParaRPr lang="es-CO" sz="2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65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2320422" y="2277853"/>
            <a:ext cx="41044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1050" dirty="0"/>
          </a:p>
          <a:p>
            <a:endParaRPr lang="es-CO" sz="1050" dirty="0"/>
          </a:p>
        </p:txBody>
      </p:sp>
      <p:graphicFrame>
        <p:nvGraphicFramePr>
          <p:cNvPr id="9" name="5 Diagrama"/>
          <p:cNvGraphicFramePr/>
          <p:nvPr>
            <p:extLst>
              <p:ext uri="{D42A27DB-BD31-4B8C-83A1-F6EECF244321}">
                <p14:modId xmlns:p14="http://schemas.microsoft.com/office/powerpoint/2010/main" val="759500487"/>
              </p:ext>
            </p:extLst>
          </p:nvPr>
        </p:nvGraphicFramePr>
        <p:xfrm>
          <a:off x="2286000" y="1047750"/>
          <a:ext cx="45720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ctángulo 10"/>
          <p:cNvSpPr/>
          <p:nvPr/>
        </p:nvSpPr>
        <p:spPr>
          <a:xfrm>
            <a:off x="0" y="195486"/>
            <a:ext cx="3635896" cy="5760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11"/>
          <p:cNvSpPr/>
          <p:nvPr/>
        </p:nvSpPr>
        <p:spPr>
          <a:xfrm>
            <a:off x="0" y="339502"/>
            <a:ext cx="3563888" cy="5760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Título 6"/>
          <p:cNvSpPr>
            <a:spLocks noGrp="1"/>
          </p:cNvSpPr>
          <p:nvPr>
            <p:ph type="title"/>
          </p:nvPr>
        </p:nvSpPr>
        <p:spPr>
          <a:xfrm>
            <a:off x="179512" y="205979"/>
            <a:ext cx="3250704" cy="857250"/>
          </a:xfrm>
        </p:spPr>
        <p:txBody>
          <a:bodyPr/>
          <a:lstStyle/>
          <a:p>
            <a:r>
              <a:rPr lang="es-CO" sz="1050" b="1" dirty="0" smtClean="0"/>
              <a:t> </a:t>
            </a:r>
            <a:r>
              <a:rPr lang="es-CO" sz="2000" dirty="0" smtClean="0">
                <a:solidFill>
                  <a:schemeClr val="bg2">
                    <a:lumMod val="50000"/>
                  </a:schemeClr>
                </a:solidFill>
              </a:rPr>
              <a:t>LAS LÍNEAS DE ACCIÓN PARA LA IMPLEMENTACIÓN.</a:t>
            </a:r>
            <a:endParaRPr lang="es-CO" sz="2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99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3 Conector recto de flecha"/>
          <p:cNvCxnSpPr/>
          <p:nvPr/>
        </p:nvCxnSpPr>
        <p:spPr>
          <a:xfrm flipV="1">
            <a:off x="1839496" y="2272309"/>
            <a:ext cx="5625743" cy="5357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4 Conector"/>
          <p:cNvSpPr/>
          <p:nvPr/>
        </p:nvSpPr>
        <p:spPr>
          <a:xfrm>
            <a:off x="1724401" y="2004416"/>
            <a:ext cx="704460" cy="58309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50" dirty="0"/>
              <a:t>2017</a:t>
            </a:r>
          </a:p>
        </p:txBody>
      </p:sp>
      <p:sp>
        <p:nvSpPr>
          <p:cNvPr id="10" name="5 Conector"/>
          <p:cNvSpPr/>
          <p:nvPr/>
        </p:nvSpPr>
        <p:spPr>
          <a:xfrm>
            <a:off x="2903128" y="2004416"/>
            <a:ext cx="704460" cy="583094"/>
          </a:xfrm>
          <a:prstGeom prst="flowChartConnec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50" dirty="0"/>
              <a:t>2018</a:t>
            </a:r>
          </a:p>
        </p:txBody>
      </p:sp>
      <p:sp>
        <p:nvSpPr>
          <p:cNvPr id="11" name="6 Conector"/>
          <p:cNvSpPr/>
          <p:nvPr/>
        </p:nvSpPr>
        <p:spPr>
          <a:xfrm>
            <a:off x="4081855" y="2004416"/>
            <a:ext cx="704460" cy="583094"/>
          </a:xfrm>
          <a:prstGeom prst="flowChartConnec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50" dirty="0"/>
              <a:t>2019</a:t>
            </a:r>
          </a:p>
        </p:txBody>
      </p:sp>
      <p:sp>
        <p:nvSpPr>
          <p:cNvPr id="12" name="7 Conector"/>
          <p:cNvSpPr/>
          <p:nvPr/>
        </p:nvSpPr>
        <p:spPr>
          <a:xfrm>
            <a:off x="5260582" y="2004416"/>
            <a:ext cx="704460" cy="583094"/>
          </a:xfrm>
          <a:prstGeom prst="flowChartConnec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50" dirty="0"/>
              <a:t>2020</a:t>
            </a:r>
          </a:p>
        </p:txBody>
      </p:sp>
      <p:sp>
        <p:nvSpPr>
          <p:cNvPr id="13" name="8 Conector"/>
          <p:cNvSpPr/>
          <p:nvPr/>
        </p:nvSpPr>
        <p:spPr>
          <a:xfrm>
            <a:off x="6439309" y="2004416"/>
            <a:ext cx="704460" cy="583094"/>
          </a:xfrm>
          <a:prstGeom prst="flowChartConnec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50" dirty="0"/>
              <a:t>2021</a:t>
            </a:r>
          </a:p>
        </p:txBody>
      </p:sp>
      <p:sp>
        <p:nvSpPr>
          <p:cNvPr id="14" name="10 Rectángulo"/>
          <p:cNvSpPr/>
          <p:nvPr/>
        </p:nvSpPr>
        <p:spPr>
          <a:xfrm>
            <a:off x="1558780" y="2856682"/>
            <a:ext cx="1137974" cy="4154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CO" sz="1050" dirty="0">
                <a:solidFill>
                  <a:schemeClr val="bg2">
                    <a:lumMod val="50000"/>
                  </a:schemeClr>
                </a:solidFill>
              </a:rPr>
              <a:t>Diagnóstico situacional </a:t>
            </a:r>
          </a:p>
        </p:txBody>
      </p:sp>
      <p:cxnSp>
        <p:nvCxnSpPr>
          <p:cNvPr id="15" name="20 Conector recto de flecha"/>
          <p:cNvCxnSpPr/>
          <p:nvPr/>
        </p:nvCxnSpPr>
        <p:spPr>
          <a:xfrm>
            <a:off x="2080189" y="2768195"/>
            <a:ext cx="0" cy="349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24 Rectángulo"/>
          <p:cNvSpPr/>
          <p:nvPr/>
        </p:nvSpPr>
        <p:spPr>
          <a:xfrm>
            <a:off x="2632182" y="1203598"/>
            <a:ext cx="1246352" cy="41549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CO" sz="1050" dirty="0">
                <a:solidFill>
                  <a:schemeClr val="bg2">
                    <a:lumMod val="50000"/>
                  </a:schemeClr>
                </a:solidFill>
              </a:rPr>
              <a:t>Plan de Capacitación</a:t>
            </a:r>
          </a:p>
        </p:txBody>
      </p:sp>
      <p:sp>
        <p:nvSpPr>
          <p:cNvPr id="17" name="26 Rectángulo"/>
          <p:cNvSpPr/>
          <p:nvPr/>
        </p:nvSpPr>
        <p:spPr>
          <a:xfrm>
            <a:off x="3642478" y="2856683"/>
            <a:ext cx="1658308" cy="5770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CO" sz="1050" dirty="0">
                <a:solidFill>
                  <a:schemeClr val="bg2">
                    <a:lumMod val="50000"/>
                  </a:schemeClr>
                </a:solidFill>
              </a:rPr>
              <a:t>Implementación y diseño de ajustes razonables </a:t>
            </a:r>
          </a:p>
        </p:txBody>
      </p:sp>
      <p:cxnSp>
        <p:nvCxnSpPr>
          <p:cNvPr id="18" name="27 Conector recto de flecha"/>
          <p:cNvCxnSpPr/>
          <p:nvPr/>
        </p:nvCxnSpPr>
        <p:spPr>
          <a:xfrm>
            <a:off x="4464842" y="2768195"/>
            <a:ext cx="0" cy="349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28 Rectángulo"/>
          <p:cNvSpPr/>
          <p:nvPr/>
        </p:nvSpPr>
        <p:spPr>
          <a:xfrm>
            <a:off x="5148064" y="1400043"/>
            <a:ext cx="901754" cy="2539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CO" sz="1050" dirty="0">
                <a:solidFill>
                  <a:schemeClr val="bg2">
                    <a:lumMod val="50000"/>
                  </a:schemeClr>
                </a:solidFill>
              </a:rPr>
              <a:t>Adecuación</a:t>
            </a:r>
          </a:p>
        </p:txBody>
      </p:sp>
      <p:cxnSp>
        <p:nvCxnSpPr>
          <p:cNvPr id="20" name="29 Conector recto de flecha"/>
          <p:cNvCxnSpPr/>
          <p:nvPr/>
        </p:nvCxnSpPr>
        <p:spPr>
          <a:xfrm>
            <a:off x="6822298" y="2768195"/>
            <a:ext cx="0" cy="349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30 Rectángulo"/>
          <p:cNvSpPr/>
          <p:nvPr/>
        </p:nvSpPr>
        <p:spPr>
          <a:xfrm>
            <a:off x="6383364" y="2856682"/>
            <a:ext cx="1122247" cy="2539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CO" sz="1050" dirty="0">
                <a:solidFill>
                  <a:schemeClr val="bg2">
                    <a:lumMod val="50000"/>
                  </a:schemeClr>
                </a:solidFill>
              </a:rPr>
              <a:t>Sustentabilidad</a:t>
            </a:r>
          </a:p>
        </p:txBody>
      </p:sp>
      <p:cxnSp>
        <p:nvCxnSpPr>
          <p:cNvPr id="22" name="45 Conector recto de flecha"/>
          <p:cNvCxnSpPr/>
          <p:nvPr/>
        </p:nvCxnSpPr>
        <p:spPr>
          <a:xfrm flipV="1">
            <a:off x="3231928" y="1688075"/>
            <a:ext cx="1205" cy="2915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46 Conector recto de flecha"/>
          <p:cNvCxnSpPr/>
          <p:nvPr/>
        </p:nvCxnSpPr>
        <p:spPr>
          <a:xfrm flipV="1">
            <a:off x="5589978" y="1688075"/>
            <a:ext cx="1205" cy="2915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48 Llamada rectangular redondeada"/>
          <p:cNvSpPr/>
          <p:nvPr/>
        </p:nvSpPr>
        <p:spPr>
          <a:xfrm>
            <a:off x="1331640" y="3450475"/>
            <a:ext cx="2275947" cy="777459"/>
          </a:xfrm>
          <a:prstGeom prst="wedgeRoundRectCallout">
            <a:avLst>
              <a:gd name="adj1" fmla="val -29254"/>
              <a:gd name="adj2" fmla="val -57060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s-CO" sz="105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0" y="195486"/>
            <a:ext cx="3635896" cy="5760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Rectángulo 26"/>
          <p:cNvSpPr/>
          <p:nvPr/>
        </p:nvSpPr>
        <p:spPr>
          <a:xfrm>
            <a:off x="0" y="339502"/>
            <a:ext cx="3563888" cy="5760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Título 6"/>
          <p:cNvSpPr>
            <a:spLocks noGrp="1"/>
          </p:cNvSpPr>
          <p:nvPr>
            <p:ph type="title"/>
          </p:nvPr>
        </p:nvSpPr>
        <p:spPr>
          <a:xfrm>
            <a:off x="179512" y="205979"/>
            <a:ext cx="3250704" cy="857250"/>
          </a:xfrm>
        </p:spPr>
        <p:txBody>
          <a:bodyPr/>
          <a:lstStyle/>
          <a:p>
            <a:r>
              <a:rPr lang="es-CO" sz="2000" dirty="0">
                <a:solidFill>
                  <a:schemeClr val="bg2">
                    <a:lumMod val="50000"/>
                  </a:schemeClr>
                </a:solidFill>
              </a:rPr>
              <a:t>CRONOGRAMA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1523616" y="3544337"/>
            <a:ext cx="19065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 smtClean="0"/>
              <a:t>Socialización de la metodología de trabajo en las áreas de servicio.</a:t>
            </a:r>
            <a:endParaRPr lang="es-CO" sz="1100" dirty="0"/>
          </a:p>
        </p:txBody>
      </p:sp>
    </p:spTree>
    <p:extLst>
      <p:ext uri="{BB962C8B-B14F-4D97-AF65-F5344CB8AC3E}">
        <p14:creationId xmlns:p14="http://schemas.microsoft.com/office/powerpoint/2010/main" val="382156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516216" y="51470"/>
            <a:ext cx="230425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4"/>
          <p:cNvSpPr/>
          <p:nvPr/>
        </p:nvSpPr>
        <p:spPr>
          <a:xfrm>
            <a:off x="35496" y="4155926"/>
            <a:ext cx="892899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98" y="414422"/>
            <a:ext cx="3829988" cy="429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5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55"/>
            <a:ext cx="9144000" cy="5168893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0" y="3795886"/>
            <a:ext cx="3491880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dirty="0" smtClean="0">
                <a:solidFill>
                  <a:schemeClr val="bg2">
                    <a:lumMod val="50000"/>
                  </a:schemeClr>
                </a:solidFill>
              </a:rPr>
              <a:t>¿QUÉ SON LAS CAJAS Y CUÁLES SON SUS SERVICIOS?</a:t>
            </a:r>
            <a:endParaRPr lang="es-CO" sz="2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62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>
          <a:xfrm>
            <a:off x="604848" y="1101809"/>
            <a:ext cx="4040187" cy="479821"/>
          </a:xfrm>
        </p:spPr>
        <p:txBody>
          <a:bodyPr/>
          <a:lstStyle/>
          <a:p>
            <a:r>
              <a:rPr lang="es-CO" sz="1600" dirty="0" smtClean="0">
                <a:solidFill>
                  <a:schemeClr val="bg2">
                    <a:lumMod val="75000"/>
                  </a:schemeClr>
                </a:solidFill>
              </a:rPr>
              <a:t>¿QUÉ SON LAS CAJAS DE COMPENSACIÓN FAMILIAR?</a:t>
            </a:r>
            <a:endParaRPr lang="es-CO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Marcador de texto 7"/>
          <p:cNvSpPr>
            <a:spLocks noGrp="1"/>
          </p:cNvSpPr>
          <p:nvPr>
            <p:ph type="body" idx="3"/>
          </p:nvPr>
        </p:nvSpPr>
        <p:spPr>
          <a:xfrm>
            <a:off x="4645035" y="1151334"/>
            <a:ext cx="4189422" cy="479821"/>
          </a:xfrm>
        </p:spPr>
        <p:txBody>
          <a:bodyPr/>
          <a:lstStyle/>
          <a:p>
            <a:r>
              <a:rPr lang="es-CO" sz="1600" dirty="0" smtClean="0">
                <a:solidFill>
                  <a:schemeClr val="bg2">
                    <a:lumMod val="75000"/>
                  </a:schemeClr>
                </a:solidFill>
              </a:rPr>
              <a:t>¿CUALÉS SON LOS SERVICIOS BIBLIOTECARIOS DE LAS CAJAS DE COMPENSACIÓN FAMILIAR?</a:t>
            </a:r>
            <a:endParaRPr lang="es-CO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Marcador de texto 8"/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r>
              <a:rPr lang="es-CO" sz="1400" dirty="0"/>
              <a:t>Ley 21 de 1982: tercer renglón de prioridad</a:t>
            </a:r>
          </a:p>
          <a:p>
            <a:r>
              <a:rPr lang="es-CO" sz="1400" dirty="0"/>
              <a:t>Manifiesto IFLA de Bibliotecas Públicas </a:t>
            </a:r>
          </a:p>
          <a:p>
            <a:r>
              <a:rPr lang="es-CO" sz="1400" dirty="0"/>
              <a:t>Ley 115 de 1994: Ley de educación</a:t>
            </a:r>
          </a:p>
          <a:p>
            <a:r>
              <a:rPr lang="es-CO" sz="1400" dirty="0"/>
              <a:t>Ley 361 de 1997: integración social de las personas en situación de discapacidad</a:t>
            </a:r>
          </a:p>
          <a:p>
            <a:r>
              <a:rPr lang="es-CO" sz="1400" dirty="0"/>
              <a:t>Ley 1618 de 2013: establece las disposiciones para garantizar el pleno ejercicio de los derechos de las personas con </a:t>
            </a:r>
            <a:r>
              <a:rPr lang="es-CO" sz="1400" dirty="0" smtClean="0"/>
              <a:t>discapacidad.</a:t>
            </a:r>
            <a:endParaRPr lang="es-CO" sz="1400" dirty="0"/>
          </a:p>
        </p:txBody>
      </p:sp>
      <p:grpSp>
        <p:nvGrpSpPr>
          <p:cNvPr id="3" name="Grupo 2"/>
          <p:cNvGrpSpPr/>
          <p:nvPr/>
        </p:nvGrpSpPr>
        <p:grpSpPr>
          <a:xfrm>
            <a:off x="604848" y="1779662"/>
            <a:ext cx="3333240" cy="2090842"/>
            <a:chOff x="446672" y="1921068"/>
            <a:chExt cx="3333240" cy="2090842"/>
          </a:xfrm>
        </p:grpSpPr>
        <p:sp>
          <p:nvSpPr>
            <p:cNvPr id="21" name="Shape 176"/>
            <p:cNvSpPr/>
            <p:nvPr/>
          </p:nvSpPr>
          <p:spPr>
            <a:xfrm>
              <a:off x="642632" y="2568709"/>
              <a:ext cx="572619" cy="235698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s-CO" sz="1000" dirty="0" smtClean="0">
                  <a:solidFill>
                    <a:srgbClr val="00A0E2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Salud</a:t>
              </a:r>
              <a:endParaRPr lang="es-CO" sz="1000" dirty="0">
                <a:solidFill>
                  <a:srgbClr val="00A0E2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22" name="Shape 177"/>
            <p:cNvSpPr/>
            <p:nvPr/>
          </p:nvSpPr>
          <p:spPr>
            <a:xfrm>
              <a:off x="1924140" y="2579877"/>
              <a:ext cx="854577" cy="235698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s-CO" sz="1000" dirty="0" smtClean="0">
                  <a:solidFill>
                    <a:srgbClr val="00A0E2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Recreación</a:t>
              </a:r>
              <a:endParaRPr lang="es-CO" sz="1000" dirty="0">
                <a:solidFill>
                  <a:srgbClr val="00A0E2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23" name="Shape 178"/>
            <p:cNvSpPr/>
            <p:nvPr/>
          </p:nvSpPr>
          <p:spPr>
            <a:xfrm>
              <a:off x="446672" y="3669078"/>
              <a:ext cx="1117193" cy="34283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s-CO" sz="1000" dirty="0" smtClean="0">
                  <a:solidFill>
                    <a:srgbClr val="00A0E2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Supermercados y Droguerías</a:t>
              </a:r>
              <a:endParaRPr lang="es-CO" sz="1000" dirty="0">
                <a:solidFill>
                  <a:srgbClr val="00A0E2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24" name="Shape 179"/>
            <p:cNvSpPr/>
            <p:nvPr/>
          </p:nvSpPr>
          <p:spPr>
            <a:xfrm>
              <a:off x="2693968" y="2577030"/>
              <a:ext cx="1012337" cy="34283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s-CO" sz="1000" dirty="0" smtClean="0">
                  <a:solidFill>
                    <a:srgbClr val="00A0E2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Educación y Cultura</a:t>
              </a:r>
              <a:endParaRPr lang="es-CO" sz="1000" dirty="0">
                <a:solidFill>
                  <a:srgbClr val="00A0E2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25" name="Shape 180"/>
            <p:cNvSpPr/>
            <p:nvPr/>
          </p:nvSpPr>
          <p:spPr>
            <a:xfrm>
              <a:off x="1313855" y="2568709"/>
              <a:ext cx="700152" cy="235698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s-CO" sz="1000" dirty="0" smtClean="0">
                  <a:solidFill>
                    <a:srgbClr val="00A0E2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Vivienda</a:t>
              </a:r>
              <a:endParaRPr lang="es-CO" sz="1000" dirty="0">
                <a:solidFill>
                  <a:srgbClr val="00A0E2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26" name="Shape 181"/>
            <p:cNvSpPr/>
            <p:nvPr/>
          </p:nvSpPr>
          <p:spPr>
            <a:xfrm>
              <a:off x="2838694" y="3669078"/>
              <a:ext cx="941218" cy="34283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s-CO" sz="1000" dirty="0" smtClean="0">
                  <a:solidFill>
                    <a:srgbClr val="00A0E2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Fomento Empresarial</a:t>
              </a:r>
              <a:endParaRPr lang="es-CO" sz="1000" dirty="0">
                <a:solidFill>
                  <a:srgbClr val="00A0E2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27" name="Shape 182"/>
            <p:cNvSpPr/>
            <p:nvPr/>
          </p:nvSpPr>
          <p:spPr>
            <a:xfrm>
              <a:off x="1574926" y="3675133"/>
              <a:ext cx="764826" cy="22644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s-CO" sz="1000" dirty="0" smtClean="0">
                  <a:solidFill>
                    <a:srgbClr val="00A0E2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Subsidios</a:t>
              </a:r>
              <a:endParaRPr lang="es-CO" sz="1000" dirty="0">
                <a:solidFill>
                  <a:srgbClr val="00A0E2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28" name="Shape 183"/>
            <p:cNvSpPr/>
            <p:nvPr/>
          </p:nvSpPr>
          <p:spPr>
            <a:xfrm>
              <a:off x="2288603" y="3704204"/>
              <a:ext cx="627213" cy="235698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s-CO" sz="500" dirty="0" smtClean="0">
                  <a:solidFill>
                    <a:srgbClr val="00A0E2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 </a:t>
              </a:r>
              <a:r>
                <a:rPr lang="es-CO" sz="1000" dirty="0" smtClean="0">
                  <a:solidFill>
                    <a:srgbClr val="00A0E2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Crédito</a:t>
              </a:r>
              <a:endParaRPr lang="es-CO" sz="1000" dirty="0">
                <a:solidFill>
                  <a:srgbClr val="00A0E2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pic>
          <p:nvPicPr>
            <p:cNvPr id="12" name="Shape 19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55250" y="3151237"/>
              <a:ext cx="518419" cy="5862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Shape 19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841338" y="1938234"/>
              <a:ext cx="518419" cy="5862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Shape 19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13624" y="1944740"/>
              <a:ext cx="518419" cy="5862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Shape 19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045643" y="1982380"/>
              <a:ext cx="518419" cy="5862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Shape 19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405721" y="1921068"/>
              <a:ext cx="518419" cy="5862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Shape 19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027279" y="3111468"/>
              <a:ext cx="518419" cy="5862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Shape 19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647960" y="3102044"/>
              <a:ext cx="518419" cy="5862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Shape 19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307841" y="3094091"/>
              <a:ext cx="527455" cy="59642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73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271"/>
          <a:stretch/>
        </p:blipFill>
        <p:spPr>
          <a:xfrm>
            <a:off x="-4758" y="0"/>
            <a:ext cx="9148758" cy="51435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0" y="3939902"/>
            <a:ext cx="3275856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dirty="0" smtClean="0">
                <a:solidFill>
                  <a:schemeClr val="bg2">
                    <a:lumMod val="50000"/>
                  </a:schemeClr>
                </a:solidFill>
              </a:rPr>
              <a:t>SALA CONSENTIDOS</a:t>
            </a:r>
            <a:endParaRPr lang="es-CO" sz="2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27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ángulo 33"/>
          <p:cNvSpPr/>
          <p:nvPr/>
        </p:nvSpPr>
        <p:spPr>
          <a:xfrm>
            <a:off x="0" y="195486"/>
            <a:ext cx="3635896" cy="5760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3" name="Rectángulo 32"/>
          <p:cNvSpPr/>
          <p:nvPr/>
        </p:nvSpPr>
        <p:spPr>
          <a:xfrm>
            <a:off x="0" y="339502"/>
            <a:ext cx="3563888" cy="5760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457200" y="205979"/>
            <a:ext cx="3250704" cy="857250"/>
          </a:xfrm>
        </p:spPr>
        <p:txBody>
          <a:bodyPr/>
          <a:lstStyle/>
          <a:p>
            <a:r>
              <a:rPr lang="es-CO" sz="20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LÍNEA DE TIEMPO</a:t>
            </a:r>
            <a:endParaRPr lang="es-CO" sz="2000" dirty="0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  <p:grpSp>
        <p:nvGrpSpPr>
          <p:cNvPr id="52" name="Grupo 51"/>
          <p:cNvGrpSpPr/>
          <p:nvPr/>
        </p:nvGrpSpPr>
        <p:grpSpPr>
          <a:xfrm>
            <a:off x="-36512" y="1995686"/>
            <a:ext cx="5687301" cy="1440160"/>
            <a:chOff x="36827" y="1707654"/>
            <a:chExt cx="5687301" cy="1440160"/>
          </a:xfrm>
        </p:grpSpPr>
        <p:cxnSp>
          <p:nvCxnSpPr>
            <p:cNvPr id="14" name="Conector recto 13"/>
            <p:cNvCxnSpPr/>
            <p:nvPr/>
          </p:nvCxnSpPr>
          <p:spPr>
            <a:xfrm>
              <a:off x="36827" y="2427734"/>
              <a:ext cx="5508000" cy="0"/>
            </a:xfrm>
            <a:prstGeom prst="line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riángulo isósceles 31"/>
            <p:cNvSpPr/>
            <p:nvPr/>
          </p:nvSpPr>
          <p:spPr>
            <a:xfrm rot="19597301">
              <a:off x="5473539" y="2304608"/>
              <a:ext cx="250589" cy="216025"/>
            </a:xfrm>
            <a:prstGeom prst="triangle">
              <a:avLst>
                <a:gd name="adj" fmla="val 50739"/>
              </a:avLst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grpSp>
          <p:nvGrpSpPr>
            <p:cNvPr id="39" name="Grupo 38"/>
            <p:cNvGrpSpPr/>
            <p:nvPr/>
          </p:nvGrpSpPr>
          <p:grpSpPr>
            <a:xfrm>
              <a:off x="732627" y="2427734"/>
              <a:ext cx="696631" cy="720080"/>
              <a:chOff x="732627" y="2427734"/>
              <a:chExt cx="696631" cy="720080"/>
            </a:xfrm>
          </p:grpSpPr>
          <p:cxnSp>
            <p:nvCxnSpPr>
              <p:cNvPr id="18" name="Conector recto 17"/>
              <p:cNvCxnSpPr/>
              <p:nvPr/>
            </p:nvCxnSpPr>
            <p:spPr>
              <a:xfrm>
                <a:off x="1080943" y="2427734"/>
                <a:ext cx="0" cy="216024"/>
              </a:xfrm>
              <a:prstGeom prst="line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Elipse 20"/>
              <p:cNvSpPr/>
              <p:nvPr/>
            </p:nvSpPr>
            <p:spPr>
              <a:xfrm>
                <a:off x="797011" y="2643758"/>
                <a:ext cx="567864" cy="504056"/>
              </a:xfrm>
              <a:prstGeom prst="ellipse">
                <a:avLst/>
              </a:prstGeom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6" name="CuadroTexto 35"/>
              <p:cNvSpPr txBox="1"/>
              <p:nvPr/>
            </p:nvSpPr>
            <p:spPr>
              <a:xfrm>
                <a:off x="732627" y="2751770"/>
                <a:ext cx="69663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dirty="0" smtClean="0"/>
                  <a:t>2001</a:t>
                </a:r>
              </a:p>
            </p:txBody>
          </p:sp>
        </p:grpSp>
        <p:grpSp>
          <p:nvGrpSpPr>
            <p:cNvPr id="40" name="Grupo 39"/>
            <p:cNvGrpSpPr/>
            <p:nvPr/>
          </p:nvGrpSpPr>
          <p:grpSpPr>
            <a:xfrm>
              <a:off x="3155289" y="2427734"/>
              <a:ext cx="696631" cy="720080"/>
              <a:chOff x="732627" y="2427734"/>
              <a:chExt cx="696631" cy="720080"/>
            </a:xfrm>
          </p:grpSpPr>
          <p:cxnSp>
            <p:nvCxnSpPr>
              <p:cNvPr id="41" name="Conector recto 40"/>
              <p:cNvCxnSpPr/>
              <p:nvPr/>
            </p:nvCxnSpPr>
            <p:spPr>
              <a:xfrm>
                <a:off x="1080943" y="2427734"/>
                <a:ext cx="0" cy="216024"/>
              </a:xfrm>
              <a:prstGeom prst="line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Elipse 41"/>
              <p:cNvSpPr/>
              <p:nvPr/>
            </p:nvSpPr>
            <p:spPr>
              <a:xfrm>
                <a:off x="797011" y="2643758"/>
                <a:ext cx="567864" cy="504056"/>
              </a:xfrm>
              <a:prstGeom prst="ellipse">
                <a:avLst/>
              </a:prstGeom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3" name="CuadroTexto 42"/>
              <p:cNvSpPr txBox="1"/>
              <p:nvPr/>
            </p:nvSpPr>
            <p:spPr>
              <a:xfrm>
                <a:off x="732627" y="2751770"/>
                <a:ext cx="69663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dirty="0" smtClean="0"/>
                  <a:t>2007</a:t>
                </a:r>
              </a:p>
            </p:txBody>
          </p:sp>
        </p:grpSp>
        <p:grpSp>
          <p:nvGrpSpPr>
            <p:cNvPr id="44" name="Grupo 43"/>
            <p:cNvGrpSpPr/>
            <p:nvPr/>
          </p:nvGrpSpPr>
          <p:grpSpPr>
            <a:xfrm rot="10800000">
              <a:off x="1931153" y="1707654"/>
              <a:ext cx="696631" cy="720080"/>
              <a:chOff x="732627" y="2427734"/>
              <a:chExt cx="696631" cy="720080"/>
            </a:xfrm>
          </p:grpSpPr>
          <p:cxnSp>
            <p:nvCxnSpPr>
              <p:cNvPr id="45" name="Conector recto 44"/>
              <p:cNvCxnSpPr/>
              <p:nvPr/>
            </p:nvCxnSpPr>
            <p:spPr>
              <a:xfrm>
                <a:off x="1080943" y="2427734"/>
                <a:ext cx="0" cy="216024"/>
              </a:xfrm>
              <a:prstGeom prst="line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Elipse 45"/>
              <p:cNvSpPr/>
              <p:nvPr/>
            </p:nvSpPr>
            <p:spPr>
              <a:xfrm>
                <a:off x="797011" y="2643758"/>
                <a:ext cx="567864" cy="504056"/>
              </a:xfrm>
              <a:prstGeom prst="ellipse">
                <a:avLst/>
              </a:prstGeom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7" name="CuadroTexto 46"/>
              <p:cNvSpPr txBox="1"/>
              <p:nvPr/>
            </p:nvSpPr>
            <p:spPr>
              <a:xfrm rot="10800000">
                <a:off x="732627" y="2751770"/>
                <a:ext cx="69663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dirty="0" smtClean="0"/>
                  <a:t>2004</a:t>
                </a:r>
              </a:p>
            </p:txBody>
          </p:sp>
        </p:grpSp>
        <p:grpSp>
          <p:nvGrpSpPr>
            <p:cNvPr id="48" name="Grupo 47"/>
            <p:cNvGrpSpPr/>
            <p:nvPr/>
          </p:nvGrpSpPr>
          <p:grpSpPr>
            <a:xfrm rot="10800000">
              <a:off x="4379425" y="1707654"/>
              <a:ext cx="696631" cy="720080"/>
              <a:chOff x="732627" y="2427734"/>
              <a:chExt cx="696631" cy="720080"/>
            </a:xfrm>
          </p:grpSpPr>
          <p:cxnSp>
            <p:nvCxnSpPr>
              <p:cNvPr id="49" name="Conector recto 48"/>
              <p:cNvCxnSpPr/>
              <p:nvPr/>
            </p:nvCxnSpPr>
            <p:spPr>
              <a:xfrm>
                <a:off x="1080943" y="2427734"/>
                <a:ext cx="0" cy="216024"/>
              </a:xfrm>
              <a:prstGeom prst="line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Elipse 49"/>
              <p:cNvSpPr/>
              <p:nvPr/>
            </p:nvSpPr>
            <p:spPr>
              <a:xfrm>
                <a:off x="797011" y="2643758"/>
                <a:ext cx="567864" cy="504056"/>
              </a:xfrm>
              <a:prstGeom prst="ellipse">
                <a:avLst/>
              </a:prstGeom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51" name="CuadroTexto 50"/>
              <p:cNvSpPr txBox="1"/>
              <p:nvPr/>
            </p:nvSpPr>
            <p:spPr>
              <a:xfrm rot="10800000">
                <a:off x="732627" y="2751770"/>
                <a:ext cx="69663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dirty="0" smtClean="0"/>
                  <a:t>2010</a:t>
                </a:r>
              </a:p>
            </p:txBody>
          </p:sp>
        </p:grpSp>
      </p:grpSp>
      <p:sp>
        <p:nvSpPr>
          <p:cNvPr id="53" name="CuadroTexto 52"/>
          <p:cNvSpPr txBox="1"/>
          <p:nvPr/>
        </p:nvSpPr>
        <p:spPr>
          <a:xfrm>
            <a:off x="266375" y="3391713"/>
            <a:ext cx="148245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Implementación  del servicio personas  con discapacidad visual.</a:t>
            </a:r>
            <a:endParaRPr lang="es-CO" sz="11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CuadroTexto 53"/>
          <p:cNvSpPr txBox="1"/>
          <p:nvPr/>
        </p:nvSpPr>
        <p:spPr>
          <a:xfrm>
            <a:off x="1464900" y="1439656"/>
            <a:ext cx="148245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Implementación</a:t>
            </a:r>
            <a:r>
              <a:rPr lang="es-CO" sz="1100" dirty="0" smtClean="0"/>
              <a:t> </a:t>
            </a:r>
            <a:r>
              <a:rPr lang="es-CO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 servicio personas sordas </a:t>
            </a:r>
            <a:endParaRPr lang="es-CO" sz="11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CuadroTexto 54"/>
          <p:cNvSpPr txBox="1"/>
          <p:nvPr/>
        </p:nvSpPr>
        <p:spPr>
          <a:xfrm>
            <a:off x="2689037" y="3455591"/>
            <a:ext cx="148245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Implementacion</a:t>
            </a:r>
            <a:r>
              <a:rPr lang="es-CO" sz="1100" dirty="0" smtClean="0"/>
              <a:t> </a:t>
            </a:r>
            <a:r>
              <a:rPr lang="es-CO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 servicio personas sordociegas.</a:t>
            </a:r>
            <a:endParaRPr lang="es-CO" sz="11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CuadroTexto 55"/>
          <p:cNvSpPr txBox="1"/>
          <p:nvPr/>
        </p:nvSpPr>
        <p:spPr>
          <a:xfrm>
            <a:off x="3928212" y="1058275"/>
            <a:ext cx="148245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Implementación del servicio a personas con discapacidad intelectual, familias y cuidadores</a:t>
            </a:r>
            <a:endParaRPr lang="es-CO" sz="11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Rectángulo 56"/>
          <p:cNvSpPr/>
          <p:nvPr/>
        </p:nvSpPr>
        <p:spPr>
          <a:xfrm>
            <a:off x="6289953" y="1851670"/>
            <a:ext cx="2530519" cy="16561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8" name="Rectángulo 57"/>
          <p:cNvSpPr/>
          <p:nvPr/>
        </p:nvSpPr>
        <p:spPr>
          <a:xfrm>
            <a:off x="6382843" y="1959681"/>
            <a:ext cx="2555776" cy="165618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0" name="CuadroTexto 59"/>
          <p:cNvSpPr txBox="1"/>
          <p:nvPr/>
        </p:nvSpPr>
        <p:spPr>
          <a:xfrm>
            <a:off x="6613360" y="2113133"/>
            <a:ext cx="21195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/>
              <a:t>La Implementación de los servicios y sostenibilidad, se ha realizado con recursos propios y en alianza con entidades público privada, bajo convenios y proyectos de </a:t>
            </a:r>
            <a:r>
              <a:rPr lang="es-CO" sz="1200" dirty="0" smtClean="0"/>
              <a:t>cooperación.  </a:t>
            </a:r>
            <a:endParaRPr lang="es-CO" sz="1200" dirty="0"/>
          </a:p>
        </p:txBody>
      </p:sp>
    </p:spTree>
    <p:extLst>
      <p:ext uri="{BB962C8B-B14F-4D97-AF65-F5344CB8AC3E}">
        <p14:creationId xmlns:p14="http://schemas.microsoft.com/office/powerpoint/2010/main" val="110315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74"/>
            <a:ext cx="9144000" cy="519797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0" y="3939902"/>
            <a:ext cx="3275856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dirty="0" smtClean="0">
                <a:solidFill>
                  <a:schemeClr val="bg2">
                    <a:lumMod val="50000"/>
                  </a:schemeClr>
                </a:solidFill>
              </a:rPr>
              <a:t>¿CUÁLES SON LOS PRINCIPIOS ORIENTADORES?</a:t>
            </a:r>
            <a:endParaRPr lang="es-CO" sz="2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46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mbo 18"/>
          <p:cNvSpPr/>
          <p:nvPr/>
        </p:nvSpPr>
        <p:spPr>
          <a:xfrm>
            <a:off x="4067944" y="2211710"/>
            <a:ext cx="2016224" cy="2016224"/>
          </a:xfrm>
          <a:prstGeom prst="diamond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dirty="0">
                <a:solidFill>
                  <a:schemeClr val="bg2">
                    <a:lumMod val="50000"/>
                  </a:schemeClr>
                </a:solidFill>
              </a:rPr>
              <a:t>Intervención de los espacios y la comunidad</a:t>
            </a:r>
          </a:p>
          <a:p>
            <a:pPr algn="ctr"/>
            <a:endParaRPr lang="es-CO" dirty="0"/>
          </a:p>
        </p:txBody>
      </p:sp>
      <p:sp>
        <p:nvSpPr>
          <p:cNvPr id="21" name="Rombo 20"/>
          <p:cNvSpPr/>
          <p:nvPr/>
        </p:nvSpPr>
        <p:spPr>
          <a:xfrm>
            <a:off x="6372200" y="2211710"/>
            <a:ext cx="2016224" cy="2016224"/>
          </a:xfrm>
          <a:prstGeom prst="diamond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100" dirty="0">
                <a:solidFill>
                  <a:schemeClr val="bg2">
                    <a:lumMod val="50000"/>
                  </a:schemeClr>
                </a:solidFill>
              </a:rPr>
              <a:t>Igualdad de condiciones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0" y="195486"/>
            <a:ext cx="3635896" cy="5760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Rectángulo 24"/>
          <p:cNvSpPr/>
          <p:nvPr/>
        </p:nvSpPr>
        <p:spPr>
          <a:xfrm>
            <a:off x="0" y="339502"/>
            <a:ext cx="3563888" cy="5760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Título 6"/>
          <p:cNvSpPr>
            <a:spLocks noGrp="1"/>
          </p:cNvSpPr>
          <p:nvPr>
            <p:ph type="title"/>
          </p:nvPr>
        </p:nvSpPr>
        <p:spPr>
          <a:xfrm>
            <a:off x="179512" y="205979"/>
            <a:ext cx="3250704" cy="857250"/>
          </a:xfrm>
        </p:spPr>
        <p:txBody>
          <a:bodyPr/>
          <a:lstStyle/>
          <a:p>
            <a:r>
              <a:rPr lang="es-CO" sz="2000" dirty="0" smtClean="0">
                <a:solidFill>
                  <a:schemeClr val="bg2">
                    <a:lumMod val="50000"/>
                  </a:schemeClr>
                </a:solidFill>
              </a:rPr>
              <a:t>¿CUÁLES SON LOS PRINCIPIOS ORIENTADORES?</a:t>
            </a:r>
            <a:endParaRPr lang="es-CO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5220072" y="1059582"/>
            <a:ext cx="2016224" cy="2016224"/>
            <a:chOff x="5220072" y="1059582"/>
            <a:chExt cx="2016224" cy="2016224"/>
          </a:xfrm>
        </p:grpSpPr>
        <p:sp>
          <p:nvSpPr>
            <p:cNvPr id="20" name="Rombo 19"/>
            <p:cNvSpPr/>
            <p:nvPr/>
          </p:nvSpPr>
          <p:spPr>
            <a:xfrm>
              <a:off x="5220072" y="1059582"/>
              <a:ext cx="2016224" cy="2016224"/>
            </a:xfrm>
            <a:prstGeom prst="diamond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5475798" y="1888544"/>
              <a:ext cx="14689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100" dirty="0">
                  <a:solidFill>
                    <a:schemeClr val="bg2">
                      <a:lumMod val="50000"/>
                    </a:schemeClr>
                  </a:solidFill>
                </a:rPr>
                <a:t>Transformación de usuarios </a:t>
              </a:r>
            </a:p>
            <a:p>
              <a:pPr algn="ctr"/>
              <a:endParaRPr lang="es-CO" dirty="0"/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1763688" y="2211710"/>
            <a:ext cx="2016224" cy="2016224"/>
            <a:chOff x="1763688" y="2211710"/>
            <a:chExt cx="2016224" cy="2016224"/>
          </a:xfrm>
        </p:grpSpPr>
        <p:sp>
          <p:nvSpPr>
            <p:cNvPr id="17" name="Rombo 16"/>
            <p:cNvSpPr/>
            <p:nvPr/>
          </p:nvSpPr>
          <p:spPr>
            <a:xfrm>
              <a:off x="1763688" y="2211710"/>
              <a:ext cx="2016224" cy="2016224"/>
            </a:xfrm>
            <a:prstGeom prst="diamond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28" name="CuadroTexto 27"/>
            <p:cNvSpPr txBox="1"/>
            <p:nvPr/>
          </p:nvSpPr>
          <p:spPr>
            <a:xfrm>
              <a:off x="2122214" y="2835101"/>
              <a:ext cx="129917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100" dirty="0">
                  <a:solidFill>
                    <a:schemeClr val="bg2">
                      <a:lumMod val="50000"/>
                    </a:schemeClr>
                  </a:solidFill>
                </a:rPr>
                <a:t>Se teje desde la forma cómo se apropian de la </a:t>
              </a:r>
              <a:r>
                <a:rPr lang="es-CO" sz="1100" dirty="0" smtClean="0">
                  <a:solidFill>
                    <a:schemeClr val="bg2">
                      <a:lumMod val="50000"/>
                    </a:schemeClr>
                  </a:solidFill>
                </a:rPr>
                <a:t>comunicación</a:t>
              </a:r>
              <a:endParaRPr lang="es-CO" sz="11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611560" y="1059582"/>
            <a:ext cx="2016224" cy="2016224"/>
            <a:chOff x="611560" y="1059582"/>
            <a:chExt cx="2016224" cy="2016224"/>
          </a:xfrm>
        </p:grpSpPr>
        <p:sp>
          <p:nvSpPr>
            <p:cNvPr id="11" name="Rombo 10"/>
            <p:cNvSpPr/>
            <p:nvPr/>
          </p:nvSpPr>
          <p:spPr>
            <a:xfrm>
              <a:off x="611560" y="1059582"/>
              <a:ext cx="2016224" cy="2016224"/>
            </a:xfrm>
            <a:prstGeom prst="diamond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29" name="CuadroTexto 28"/>
            <p:cNvSpPr txBox="1"/>
            <p:nvPr/>
          </p:nvSpPr>
          <p:spPr>
            <a:xfrm>
              <a:off x="837506" y="1763965"/>
              <a:ext cx="156433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100" dirty="0">
                  <a:solidFill>
                    <a:schemeClr val="bg2">
                      <a:lumMod val="50000"/>
                    </a:schemeClr>
                  </a:solidFill>
                </a:rPr>
                <a:t>Servicios construidos en </a:t>
              </a:r>
              <a:r>
                <a:rPr lang="es-CO" sz="1100" dirty="0" smtClean="0">
                  <a:solidFill>
                    <a:schemeClr val="bg2">
                      <a:lumMod val="50000"/>
                    </a:schemeClr>
                  </a:solidFill>
                </a:rPr>
                <a:t>comunidad, por y para </a:t>
              </a:r>
              <a:r>
                <a:rPr lang="es-CO" sz="1100" dirty="0">
                  <a:solidFill>
                    <a:schemeClr val="bg2">
                      <a:lumMod val="50000"/>
                    </a:schemeClr>
                  </a:solidFill>
                </a:rPr>
                <a:t>la </a:t>
              </a:r>
              <a:r>
                <a:rPr lang="es-CO" sz="1100" dirty="0" smtClean="0">
                  <a:solidFill>
                    <a:schemeClr val="bg2">
                      <a:lumMod val="50000"/>
                    </a:schemeClr>
                  </a:solidFill>
                </a:rPr>
                <a:t>comunidad</a:t>
              </a:r>
              <a:endParaRPr lang="es-CO" sz="11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2915816" y="1059582"/>
            <a:ext cx="2016224" cy="2016224"/>
            <a:chOff x="2915816" y="1059582"/>
            <a:chExt cx="2016224" cy="2016224"/>
          </a:xfrm>
        </p:grpSpPr>
        <p:sp>
          <p:nvSpPr>
            <p:cNvPr id="18" name="Rombo 17"/>
            <p:cNvSpPr/>
            <p:nvPr/>
          </p:nvSpPr>
          <p:spPr>
            <a:xfrm>
              <a:off x="2915816" y="1059582"/>
              <a:ext cx="2016224" cy="2016224"/>
            </a:xfrm>
            <a:prstGeom prst="diamond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30" name="CuadroTexto 29"/>
            <p:cNvSpPr txBox="1"/>
            <p:nvPr/>
          </p:nvSpPr>
          <p:spPr>
            <a:xfrm>
              <a:off x="3430216" y="1888544"/>
              <a:ext cx="10391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100" dirty="0">
                  <a:solidFill>
                    <a:schemeClr val="bg2">
                      <a:lumMod val="50000"/>
                    </a:schemeClr>
                  </a:solidFill>
                </a:rPr>
                <a:t>De usuarios a </a:t>
              </a:r>
              <a:r>
                <a:rPr lang="es-CO" sz="1100" dirty="0" smtClean="0">
                  <a:solidFill>
                    <a:schemeClr val="bg2">
                      <a:lumMod val="50000"/>
                    </a:schemeClr>
                  </a:solidFill>
                </a:rPr>
                <a:t>mediadores</a:t>
              </a:r>
              <a:endParaRPr lang="es-CO" sz="11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410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6403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0" y="3939902"/>
            <a:ext cx="3275856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dirty="0" smtClean="0">
                <a:solidFill>
                  <a:schemeClr val="bg2">
                    <a:lumMod val="50000"/>
                  </a:schemeClr>
                </a:solidFill>
              </a:rPr>
              <a:t>¿CÓMO LO HACEMOS?</a:t>
            </a:r>
            <a:endParaRPr lang="es-CO" sz="2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88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6"/>
          <p:cNvSpPr>
            <a:spLocks noGrp="1"/>
          </p:cNvSpPr>
          <p:nvPr>
            <p:ph type="body" idx="1"/>
          </p:nvPr>
        </p:nvSpPr>
        <p:spPr>
          <a:xfrm>
            <a:off x="457200" y="3892129"/>
            <a:ext cx="4040187" cy="479821"/>
          </a:xfrm>
        </p:spPr>
        <p:txBody>
          <a:bodyPr/>
          <a:lstStyle/>
          <a:p>
            <a:pPr lvl="0" algn="ctr"/>
            <a:r>
              <a:rPr lang="es-CO" sz="2000" b="0" dirty="0">
                <a:solidFill>
                  <a:schemeClr val="bg2">
                    <a:lumMod val="50000"/>
                  </a:schemeClr>
                </a:solidFill>
              </a:rPr>
              <a:t>F</a:t>
            </a:r>
            <a:r>
              <a:rPr lang="es-CO" sz="2000" b="0" dirty="0" smtClean="0">
                <a:solidFill>
                  <a:schemeClr val="bg2">
                    <a:lumMod val="50000"/>
                  </a:schemeClr>
                </a:solidFill>
              </a:rPr>
              <a:t>ormación de públicos: mediación cultural y sensibilización a las artes</a:t>
            </a:r>
            <a:endParaRPr lang="es-CO" sz="20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Marcador de texto 8"/>
          <p:cNvSpPr>
            <a:spLocks noGrp="1"/>
          </p:cNvSpPr>
          <p:nvPr>
            <p:ph type="body" idx="3"/>
          </p:nvPr>
        </p:nvSpPr>
        <p:spPr>
          <a:xfrm>
            <a:off x="4645035" y="3892129"/>
            <a:ext cx="4041774" cy="479821"/>
          </a:xfrm>
        </p:spPr>
        <p:txBody>
          <a:bodyPr/>
          <a:lstStyle/>
          <a:p>
            <a:pPr lvl="0" algn="ctr"/>
            <a:r>
              <a:rPr lang="es-CO" sz="2000" b="0" dirty="0">
                <a:solidFill>
                  <a:schemeClr val="bg2">
                    <a:lumMod val="50000"/>
                  </a:schemeClr>
                </a:solidFill>
              </a:rPr>
              <a:t>Formación de usuarios como Gestores Tics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0" y="195486"/>
            <a:ext cx="3635896" cy="5760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11"/>
          <p:cNvSpPr/>
          <p:nvPr/>
        </p:nvSpPr>
        <p:spPr>
          <a:xfrm>
            <a:off x="0" y="339502"/>
            <a:ext cx="3563888" cy="5760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Título 6"/>
          <p:cNvSpPr>
            <a:spLocks noGrp="1"/>
          </p:cNvSpPr>
          <p:nvPr>
            <p:ph type="title"/>
          </p:nvPr>
        </p:nvSpPr>
        <p:spPr>
          <a:xfrm>
            <a:off x="179512" y="205979"/>
            <a:ext cx="3250704" cy="857250"/>
          </a:xfrm>
        </p:spPr>
        <p:txBody>
          <a:bodyPr/>
          <a:lstStyle/>
          <a:p>
            <a:r>
              <a:rPr lang="es-CO" sz="2000" dirty="0">
                <a:solidFill>
                  <a:schemeClr val="bg2">
                    <a:lumMod val="50000"/>
                  </a:schemeClr>
                </a:solidFill>
              </a:rPr>
              <a:t>¿CÓMO LO HACEMOS</a:t>
            </a:r>
            <a:r>
              <a:rPr lang="es-CO" sz="2000" dirty="0" smtClean="0">
                <a:solidFill>
                  <a:schemeClr val="bg2">
                    <a:lumMod val="50000"/>
                  </a:schemeClr>
                </a:solidFill>
              </a:rPr>
              <a:t>?</a:t>
            </a:r>
            <a:endParaRPr lang="es-CO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47614"/>
            <a:ext cx="2694013" cy="2020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844" y="772994"/>
            <a:ext cx="2113165" cy="1584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851670"/>
            <a:ext cx="2760002" cy="1809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286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2650</TotalTime>
  <Words>396</Words>
  <Application>Microsoft Office PowerPoint</Application>
  <PresentationFormat>Presentación en pantalla (16:9)</PresentationFormat>
  <Paragraphs>76</Paragraphs>
  <Slides>15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</vt:lpstr>
      <vt:lpstr>Source Sans Pro</vt:lpstr>
      <vt:lpstr>Calibri</vt:lpstr>
      <vt:lpstr>Office Theme</vt:lpstr>
      <vt:lpstr>XIV CONGRESO NACIONAL DE BIBLIOTECOLOGÍA Y CIENCIAS DE LA INFORMACIÓN: LAS UNIDADES DE INFORMACIÓN Y SU APORTE AL DESARROLLO SOSTENIBLE: AGENDA 2030 ONU.</vt:lpstr>
      <vt:lpstr>Presentación de PowerPoint</vt:lpstr>
      <vt:lpstr>Presentación de PowerPoint</vt:lpstr>
      <vt:lpstr>Presentación de PowerPoint</vt:lpstr>
      <vt:lpstr>LÍNEA DE TIEMPO</vt:lpstr>
      <vt:lpstr>Presentación de PowerPoint</vt:lpstr>
      <vt:lpstr>¿CUÁLES SON LOS PRINCIPIOS ORIENTADORES?</vt:lpstr>
      <vt:lpstr>Presentación de PowerPoint</vt:lpstr>
      <vt:lpstr>¿CÓMO LO HACEMOS?</vt:lpstr>
      <vt:lpstr>¿CÓMO LO HACEMOS?</vt:lpstr>
      <vt:lpstr>¿CÓMO LO HACEMOS?</vt:lpstr>
      <vt:lpstr>Presentación de PowerPoint</vt:lpstr>
      <vt:lpstr> LAS LÍNEAS DE ACCIÓN PARA LA IMPLEMENTACIÓN.</vt:lpstr>
      <vt:lpstr>CRONOGRAMA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Ofelia Ivonne Valderrama Gonzalez</dc:creator>
  <cp:lastModifiedBy>COMFANDI</cp:lastModifiedBy>
  <cp:revision>169</cp:revision>
  <dcterms:modified xsi:type="dcterms:W3CDTF">2018-05-30T21:05:16Z</dcterms:modified>
</cp:coreProperties>
</file>