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Fira Sans"/>
      <p:regular r:id="rId17"/>
      <p:bold r:id="rId18"/>
      <p:italic r:id="rId19"/>
      <p:boldItalic r:id="rId20"/>
    </p:embeddedFont>
    <p:embeddedFont>
      <p:font typeface="Old Standard TT"/>
      <p:regular r:id="rId21"/>
      <p:bold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-boldItalic.fntdata"/><Relationship Id="rId11" Type="http://schemas.openxmlformats.org/officeDocument/2006/relationships/slide" Target="slides/slide6.xml"/><Relationship Id="rId22" Type="http://schemas.openxmlformats.org/officeDocument/2006/relationships/font" Target="fonts/OldStandardTT-bold.fntdata"/><Relationship Id="rId10" Type="http://schemas.openxmlformats.org/officeDocument/2006/relationships/slide" Target="slides/slide5.xml"/><Relationship Id="rId21" Type="http://schemas.openxmlformats.org/officeDocument/2006/relationships/font" Target="fonts/OldStandardTT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ldStandardTT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Fira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FiraSans-italic.fntdata"/><Relationship Id="rId6" Type="http://schemas.openxmlformats.org/officeDocument/2006/relationships/slide" Target="slides/slide1.xml"/><Relationship Id="rId18" Type="http://schemas.openxmlformats.org/officeDocument/2006/relationships/font" Target="fonts/Fira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Shape 57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Shape 86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Shape 87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creativecommons.org/licenses/by/4.0/" TargetMode="External"/><Relationship Id="rId6" Type="http://schemas.openxmlformats.org/officeDocument/2006/relationships/hyperlink" Target="http://creativecommons.org/licenses/by/4.0/" TargetMode="External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www.youtube.com/watch?v=EYiQpyzDAD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EAFE6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4294967295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Carolina Botero</a:t>
            </a:r>
            <a:endParaRPr b="1" sz="18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Mayo de </a:t>
            </a:r>
            <a:r>
              <a:rPr lang="en" sz="18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2018</a:t>
            </a:r>
            <a:endParaRPr sz="18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25" y="0"/>
            <a:ext cx="9144000" cy="1725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Shape 106"/>
          <p:cNvCxnSpPr/>
          <p:nvPr/>
        </p:nvCxnSpPr>
        <p:spPr>
          <a:xfrm>
            <a:off x="582425" y="3596275"/>
            <a:ext cx="9201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74796" l="25924" r="24085" t="8130"/>
          <a:stretch/>
        </p:blipFill>
        <p:spPr>
          <a:xfrm>
            <a:off x="6448422" y="128125"/>
            <a:ext cx="2517853" cy="1468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512700" y="21219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Droid Sans"/>
                <a:ea typeface="Droid Sans"/>
                <a:cs typeface="Droid Sans"/>
                <a:sym typeface="Droid Sans"/>
              </a:rPr>
              <a:t>Derecho de autor, limitaciones y excepciones en el quehacer de las bibliotecas</a:t>
            </a:r>
            <a:endParaRPr b="1" sz="4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Shape 179"/>
          <p:cNvCxnSpPr/>
          <p:nvPr/>
        </p:nvCxnSpPr>
        <p:spPr>
          <a:xfrm>
            <a:off x="582425" y="3596275"/>
            <a:ext cx="920100" cy="0"/>
          </a:xfrm>
          <a:prstGeom prst="straightConnector1">
            <a:avLst/>
          </a:prstGeom>
          <a:noFill/>
          <a:ln cap="flat" cmpd="sng" w="38100">
            <a:solidFill>
              <a:srgbClr val="1EAFE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4352450"/>
            <a:ext cx="791050" cy="7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type="title"/>
          </p:nvPr>
        </p:nvSpPr>
        <p:spPr>
          <a:xfrm>
            <a:off x="512700" y="1527400"/>
            <a:ext cx="8118600" cy="15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En la OMPI (ONU) se discute un posible tratado para bibliotecas. Colombia asiste y opina. ¿Cómo se construye la posición país?</a:t>
            </a:r>
            <a:endParaRPr sz="36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2940625" y="2105250"/>
            <a:ext cx="34956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1EAFE6"/>
                </a:solidFill>
                <a:latin typeface="Fira Sans"/>
                <a:ea typeface="Fira Sans"/>
                <a:cs typeface="Fira Sans"/>
                <a:sym typeface="Fira Sans"/>
              </a:rPr>
              <a:t>¡Gracias!</a:t>
            </a:r>
            <a:endParaRPr sz="6000">
              <a:solidFill>
                <a:srgbClr val="1EAFE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1813" y="4213600"/>
            <a:ext cx="813225" cy="2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2632075" y="4793975"/>
            <a:ext cx="4112700" cy="206700"/>
          </a:xfrm>
          <a:prstGeom prst="rect">
            <a:avLst/>
          </a:prstGeom>
          <a:noFill/>
          <a:ln cap="flat" cmpd="sng" w="9525">
            <a:solidFill>
              <a:srgbClr val="1EAF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lt1"/>
                </a:solidFill>
              </a:rPr>
              <a:t>Esta presentación </a:t>
            </a:r>
            <a:r>
              <a:rPr b="1" lang="en" sz="1000">
                <a:solidFill>
                  <a:schemeClr val="lt1"/>
                </a:solidFill>
              </a:rPr>
              <a:t>tiene una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L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icencia Creative Commons Reconocimiento 4.0 Internacional</a:t>
            </a:r>
            <a:r>
              <a:rPr lang="en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8150" y="763825"/>
            <a:ext cx="2500550" cy="8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Shape 113"/>
          <p:cNvCxnSpPr/>
          <p:nvPr/>
        </p:nvCxnSpPr>
        <p:spPr>
          <a:xfrm>
            <a:off x="582425" y="3596275"/>
            <a:ext cx="920100" cy="0"/>
          </a:xfrm>
          <a:prstGeom prst="straightConnector1">
            <a:avLst/>
          </a:prstGeom>
          <a:noFill/>
          <a:ln cap="flat" cmpd="sng" w="38100">
            <a:solidFill>
              <a:srgbClr val="1EAFE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4352450"/>
            <a:ext cx="791050" cy="7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512700" y="1527400"/>
            <a:ext cx="8118600" cy="15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Hablar en Colombia de reforma al derecho de autor es hablar de #LeyLLeras</a:t>
            </a:r>
            <a:endParaRPr sz="48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4294967295" type="title"/>
          </p:nvPr>
        </p:nvSpPr>
        <p:spPr>
          <a:xfrm>
            <a:off x="512700" y="445500"/>
            <a:ext cx="8118600" cy="15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Ley Lleras</a:t>
            </a:r>
            <a:endParaRPr sz="60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724425" y="2493150"/>
            <a:ext cx="7451100" cy="2070900"/>
          </a:xfrm>
          <a:prstGeom prst="rect">
            <a:avLst/>
          </a:prstGeom>
          <a:solidFill>
            <a:srgbClr val="1EA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Son las reformas al derecho de autor que se realizan en Colombia derivadas de los compromisos TLC. </a:t>
            </a:r>
            <a:endParaRPr sz="30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122" name="Shape 122"/>
          <p:cNvCxnSpPr/>
          <p:nvPr/>
        </p:nvCxnSpPr>
        <p:spPr>
          <a:xfrm>
            <a:off x="582425" y="2148475"/>
            <a:ext cx="920100" cy="0"/>
          </a:xfrm>
          <a:prstGeom prst="straightConnector1">
            <a:avLst/>
          </a:prstGeom>
          <a:noFill/>
          <a:ln cap="flat" cmpd="sng" w="38100">
            <a:solidFill>
              <a:srgbClr val="1EAFE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4352450"/>
            <a:ext cx="791050" cy="7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hape 128"/>
          <p:cNvCxnSpPr/>
          <p:nvPr/>
        </p:nvCxnSpPr>
        <p:spPr>
          <a:xfrm>
            <a:off x="582425" y="2910475"/>
            <a:ext cx="920100" cy="0"/>
          </a:xfrm>
          <a:prstGeom prst="straightConnector1">
            <a:avLst/>
          </a:prstGeom>
          <a:noFill/>
          <a:ln cap="flat" cmpd="sng" w="38100">
            <a:solidFill>
              <a:srgbClr val="1EAFE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4352450"/>
            <a:ext cx="791050" cy="7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82425" y="3113300"/>
            <a:ext cx="7593300" cy="1629600"/>
          </a:xfrm>
          <a:prstGeom prst="rect">
            <a:avLst/>
          </a:prstGeom>
          <a:solidFill>
            <a:srgbClr val="1EA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El derecho de autor son las reglas de la vida digital. Pretender que solo responda a compromisos comerciales es un error. Se requiere balance con otros derechos como la libertad de expresión, el acceso a la cultura, el conocimiento, la ciencia y la información.</a:t>
            </a:r>
            <a:endParaRPr sz="20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550" y="152400"/>
            <a:ext cx="4992888" cy="28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209875"/>
            <a:ext cx="8196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Bibliotecas en la propuesta del gobierno (2018)</a:t>
            </a:r>
            <a:endParaRPr b="1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50450"/>
            <a:ext cx="4520700" cy="3683400"/>
          </a:xfrm>
          <a:prstGeom prst="rect">
            <a:avLst/>
          </a:prstGeom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Droid Sans"/>
              <a:buChar char="➔"/>
            </a:pPr>
            <a:r>
              <a:rPr lang="en" sz="2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Agotamiento del derecho de venta (¡importaciones paralelas!)</a:t>
            </a:r>
            <a:endParaRPr sz="2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Droid Sans"/>
              <a:buChar char="➔"/>
            </a:pPr>
            <a:r>
              <a:rPr lang="en" sz="2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Se pueden eludir MTP para decidir una compra</a:t>
            </a:r>
            <a:endParaRPr sz="2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Droid Sans"/>
              <a:buChar char="➔"/>
            </a:pPr>
            <a:r>
              <a:rPr lang="en" sz="2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Obras huérfanas</a:t>
            </a:r>
            <a:endParaRPr sz="2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Droid Sans"/>
              <a:buChar char="➔"/>
            </a:pPr>
            <a:r>
              <a:rPr lang="en" sz="2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2 excepciones para bibliotecas</a:t>
            </a:r>
            <a:endParaRPr sz="2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Droid Sans"/>
              <a:buChar char="◆"/>
            </a:pPr>
            <a:r>
              <a:rPr lang="en" sz="2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Préstamo público (ánimo de lucro indirecto)</a:t>
            </a:r>
            <a:endParaRPr sz="2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Droid Sans"/>
              <a:buChar char="◆"/>
            </a:pPr>
            <a:r>
              <a:rPr lang="en" sz="20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Autorización para terminales dentro de las instituciones</a:t>
            </a:r>
            <a:endParaRPr sz="2000">
              <a:solidFill>
                <a:srgbClr val="434343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0"/>
            <a:ext cx="791050" cy="7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400" y="1200150"/>
            <a:ext cx="3810000" cy="3810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2232275"/>
            <a:ext cx="3999900" cy="26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se retira “sin ánimo de lucro directo e indirecto”; y no solo colecciones, agregan programas de cooperación.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19475" y="1050950"/>
            <a:ext cx="3999900" cy="613200"/>
          </a:xfrm>
          <a:prstGeom prst="rect">
            <a:avLst/>
          </a:prstGeom>
          <a:solidFill>
            <a:srgbClr val="1EA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Préstamo público</a:t>
            </a:r>
            <a:endParaRPr sz="30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311700" y="1725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Novedades agregadas en el Congreso</a:t>
            </a:r>
            <a:endParaRPr sz="36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502700" y="1775075"/>
            <a:ext cx="3999900" cy="26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Concedido a petición de la Biblioteca Nacional</a:t>
            </a:r>
            <a:endParaRPr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510475" y="1050950"/>
            <a:ext cx="3999900" cy="613200"/>
          </a:xfrm>
          <a:prstGeom prst="rect">
            <a:avLst/>
          </a:prstGeom>
          <a:solidFill>
            <a:srgbClr val="1EA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Depósito digital</a:t>
            </a:r>
            <a:endParaRPr sz="30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1725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Novedades agregadas en el Congreso</a:t>
            </a:r>
            <a:endParaRPr sz="36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554075" y="1961675"/>
            <a:ext cx="8278200" cy="26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Era </a:t>
            </a: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solo para organizaciones Ley 1379 de 2010, ya no. 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OJO: La excepción es para material sin condiciones de uso no aplica en material licenciado por ej Bases de datos. Recuerde que acceso abierto por sí mismo no tiene problema. </a:t>
            </a:r>
            <a:b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DNDA: incluye dispositivos celulares/tabletas propias de orgs.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44575" y="1050950"/>
            <a:ext cx="8087700" cy="613200"/>
          </a:xfrm>
          <a:prstGeom prst="rect">
            <a:avLst/>
          </a:prstGeom>
          <a:solidFill>
            <a:srgbClr val="1EA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Uso de terminales</a:t>
            </a:r>
            <a:endParaRPr sz="30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4352450"/>
            <a:ext cx="791050" cy="7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676550" y="1203350"/>
            <a:ext cx="8155800" cy="613200"/>
          </a:xfrm>
          <a:prstGeom prst="rect">
            <a:avLst/>
          </a:prstGeom>
          <a:solidFill>
            <a:srgbClr val="1EAF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Pendientes</a:t>
            </a:r>
            <a:endParaRPr sz="30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4352450"/>
            <a:ext cx="791050" cy="7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311700" y="1725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Droid Sans"/>
                <a:ea typeface="Droid Sans"/>
                <a:cs typeface="Droid Sans"/>
                <a:sym typeface="Droid Sans"/>
              </a:rPr>
              <a:t>Novedades agregadas en el Congreso</a:t>
            </a:r>
            <a:endParaRPr sz="3600">
              <a:solidFill>
                <a:schemeClr val="accen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750025" y="1927475"/>
            <a:ext cx="8057400" cy="264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Préstamo audiovisuales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Exoneración de responsabilidad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Otros, revisiones cada año 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Tratado de Marrakech.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Mejorar obras huérfanas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MTP para otros casos (uso de materiales)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4294967295" type="title"/>
          </p:nvPr>
        </p:nvSpPr>
        <p:spPr>
          <a:xfrm>
            <a:off x="512700" y="247200"/>
            <a:ext cx="8118600" cy="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#BibliotecariosAlSenado</a:t>
            </a:r>
            <a:endParaRPr sz="48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170" name="Shape 170"/>
          <p:cNvCxnSpPr/>
          <p:nvPr/>
        </p:nvCxnSpPr>
        <p:spPr>
          <a:xfrm>
            <a:off x="582425" y="1386475"/>
            <a:ext cx="920100" cy="0"/>
          </a:xfrm>
          <a:prstGeom prst="straightConnector1">
            <a:avLst/>
          </a:prstGeom>
          <a:noFill/>
          <a:ln cap="flat" cmpd="sng" w="38100">
            <a:solidFill>
              <a:srgbClr val="1EAFE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950" y="4352450"/>
            <a:ext cx="791050" cy="7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50" y="1538875"/>
            <a:ext cx="4318950" cy="32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582425" y="4352450"/>
            <a:ext cx="42747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https://www.youtube.com/watch?v=EYiQpyzDAD0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Shape 174"/>
          <p:cNvSpPr txBox="1"/>
          <p:nvPr>
            <p:ph idx="4294967295" type="body"/>
          </p:nvPr>
        </p:nvSpPr>
        <p:spPr>
          <a:xfrm>
            <a:off x="5268200" y="1636325"/>
            <a:ext cx="3574800" cy="286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Intervención colaborativa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Droid Sans"/>
              <a:buChar char="●"/>
            </a:pPr>
            <a:r>
              <a:rPr lang="en" sz="2400">
                <a:solidFill>
                  <a:srgbClr val="EFEFEF"/>
                </a:solidFill>
                <a:latin typeface="Droid Sans"/>
                <a:ea typeface="Droid Sans"/>
                <a:cs typeface="Droid Sans"/>
                <a:sym typeface="Droid Sans"/>
              </a:rPr>
              <a:t>Trabajo conjunto</a:t>
            </a:r>
            <a:endParaRPr sz="2400">
              <a:solidFill>
                <a:srgbClr val="EFEFE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