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0"/>
  </p:notesMasterIdLst>
  <p:sldIdLst>
    <p:sldId id="256" r:id="rId2"/>
    <p:sldId id="288" r:id="rId3"/>
    <p:sldId id="273" r:id="rId4"/>
    <p:sldId id="275" r:id="rId5"/>
    <p:sldId id="274" r:id="rId6"/>
    <p:sldId id="260" r:id="rId7"/>
    <p:sldId id="261" r:id="rId8"/>
    <p:sldId id="262" r:id="rId9"/>
    <p:sldId id="276" r:id="rId10"/>
    <p:sldId id="278" r:id="rId11"/>
    <p:sldId id="280" r:id="rId12"/>
    <p:sldId id="281" r:id="rId13"/>
    <p:sldId id="279" r:id="rId14"/>
    <p:sldId id="282" r:id="rId15"/>
    <p:sldId id="264" r:id="rId16"/>
    <p:sldId id="265" r:id="rId17"/>
    <p:sldId id="263" r:id="rId18"/>
    <p:sldId id="285" r:id="rId19"/>
    <p:sldId id="283" r:id="rId20"/>
    <p:sldId id="284" r:id="rId21"/>
    <p:sldId id="266" r:id="rId22"/>
    <p:sldId id="267" r:id="rId23"/>
    <p:sldId id="277" r:id="rId24"/>
    <p:sldId id="268" r:id="rId25"/>
    <p:sldId id="269" r:id="rId26"/>
    <p:sldId id="270" r:id="rId27"/>
    <p:sldId id="271" r:id="rId28"/>
    <p:sldId id="287" r:id="rId29"/>
  </p:sldIdLst>
  <p:sldSz cx="9144000" cy="5143500" type="screen16x9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C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 showGuides="1">
      <p:cViewPr varScale="1">
        <p:scale>
          <a:sx n="93" d="100"/>
          <a:sy n="93" d="100"/>
        </p:scale>
        <p:origin x="70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56BB8-3885-4D5A-93F0-9AA4FEB6059D}" type="datetimeFigureOut">
              <a:rPr lang="es-CO" smtClean="0"/>
              <a:t>21/04/2018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5DE4C-4EB6-47E4-870D-8CD2EACF77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5100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5DE4C-4EB6-47E4-870D-8CD2EACF770E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1305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5DE4C-4EB6-47E4-870D-8CD2EACF770E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8124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5DE4C-4EB6-47E4-870D-8CD2EACF770E}" type="slidenum">
              <a:rPr lang="es-CO" smtClean="0"/>
              <a:t>21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881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01DB-FB8F-4A05-BB92-FCFB4D9D6C6D}" type="datetimeFigureOut">
              <a:rPr lang="es-CO" smtClean="0"/>
              <a:t>21/04/2018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1427-3983-43A1-A790-66A19E287BD5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23573" r="4907" b="18862"/>
          <a:stretch/>
        </p:blipFill>
        <p:spPr>
          <a:xfrm>
            <a:off x="361506" y="212650"/>
            <a:ext cx="2105247" cy="53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6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01DB-FB8F-4A05-BB92-FCFB4D9D6C6D}" type="datetimeFigureOut">
              <a:rPr lang="es-CO" smtClean="0"/>
              <a:t>21/04/2018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1427-3983-43A1-A790-66A19E287BD5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23573" r="4907" b="18862"/>
          <a:stretch/>
        </p:blipFill>
        <p:spPr>
          <a:xfrm>
            <a:off x="361506" y="212650"/>
            <a:ext cx="2105247" cy="53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9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01DB-FB8F-4A05-BB92-FCFB4D9D6C6D}" type="datetimeFigureOut">
              <a:rPr lang="es-CO" smtClean="0"/>
              <a:t>21/04/2018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1427-3983-43A1-A790-66A19E287BD5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23573" r="4907" b="18862"/>
          <a:stretch/>
        </p:blipFill>
        <p:spPr>
          <a:xfrm>
            <a:off x="361506" y="212650"/>
            <a:ext cx="2105247" cy="53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69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01DB-FB8F-4A05-BB92-FCFB4D9D6C6D}" type="datetimeFigureOut">
              <a:rPr lang="es-CO" smtClean="0"/>
              <a:t>21/04/2018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1427-3983-43A1-A790-66A19E287BD5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23573" r="4907" b="18862"/>
          <a:stretch/>
        </p:blipFill>
        <p:spPr>
          <a:xfrm>
            <a:off x="361506" y="212650"/>
            <a:ext cx="2105247" cy="53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8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01DB-FB8F-4A05-BB92-FCFB4D9D6C6D}" type="datetimeFigureOut">
              <a:rPr lang="es-CO" smtClean="0"/>
              <a:t>21/04/2018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1427-3983-43A1-A790-66A19E287BD5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23573" r="4907" b="18862"/>
          <a:stretch/>
        </p:blipFill>
        <p:spPr>
          <a:xfrm>
            <a:off x="361506" y="212650"/>
            <a:ext cx="2105247" cy="53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37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01DB-FB8F-4A05-BB92-FCFB4D9D6C6D}" type="datetimeFigureOut">
              <a:rPr lang="es-CO" smtClean="0"/>
              <a:t>21/04/2018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1427-3983-43A1-A790-66A19E287BD5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23573" r="4907" b="18862"/>
          <a:stretch/>
        </p:blipFill>
        <p:spPr>
          <a:xfrm>
            <a:off x="361506" y="212650"/>
            <a:ext cx="2105247" cy="53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4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01DB-FB8F-4A05-BB92-FCFB4D9D6C6D}" type="datetimeFigureOut">
              <a:rPr lang="es-CO" smtClean="0"/>
              <a:t>21/04/2018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1427-3983-43A1-A790-66A19E287BD5}" type="slidenum">
              <a:rPr lang="es-CO" smtClean="0"/>
              <a:t>‹Nº›</a:t>
            </a:fld>
            <a:endParaRPr lang="es-CO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23573" r="4907" b="18862"/>
          <a:stretch/>
        </p:blipFill>
        <p:spPr>
          <a:xfrm>
            <a:off x="361506" y="212650"/>
            <a:ext cx="2105247" cy="53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1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01DB-FB8F-4A05-BB92-FCFB4D9D6C6D}" type="datetimeFigureOut">
              <a:rPr lang="es-CO" smtClean="0"/>
              <a:t>21/04/2018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1427-3983-43A1-A790-66A19E287BD5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23573" r="4907" b="18862"/>
          <a:stretch/>
        </p:blipFill>
        <p:spPr>
          <a:xfrm>
            <a:off x="361506" y="212650"/>
            <a:ext cx="2105247" cy="53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17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01DB-FB8F-4A05-BB92-FCFB4D9D6C6D}" type="datetimeFigureOut">
              <a:rPr lang="es-CO" smtClean="0"/>
              <a:t>21/04/2018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1427-3983-43A1-A790-66A19E287BD5}" type="slidenum">
              <a:rPr lang="es-CO" smtClean="0"/>
              <a:t>‹Nº›</a:t>
            </a:fld>
            <a:endParaRPr lang="es-CO"/>
          </a:p>
        </p:txBody>
      </p:sp>
      <p:pic>
        <p:nvPicPr>
          <p:cNvPr id="6" name="5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23573" r="4907" b="18862"/>
          <a:stretch/>
        </p:blipFill>
        <p:spPr>
          <a:xfrm>
            <a:off x="361506" y="212650"/>
            <a:ext cx="2105247" cy="53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2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01DB-FB8F-4A05-BB92-FCFB4D9D6C6D}" type="datetimeFigureOut">
              <a:rPr lang="es-CO" smtClean="0"/>
              <a:t>21/04/2018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1427-3983-43A1-A790-66A19E287BD5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23573" r="4907" b="18862"/>
          <a:stretch/>
        </p:blipFill>
        <p:spPr>
          <a:xfrm>
            <a:off x="361506" y="212650"/>
            <a:ext cx="2105247" cy="53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0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01DB-FB8F-4A05-BB92-FCFB4D9D6C6D}" type="datetimeFigureOut">
              <a:rPr lang="es-CO" smtClean="0"/>
              <a:t>21/04/2018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1427-3983-43A1-A790-66A19E287BD5}" type="slidenum">
              <a:rPr lang="es-CO" smtClean="0"/>
              <a:t>‹Nº›</a:t>
            </a:fld>
            <a:endParaRPr lang="es-CO"/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23573" r="4907" b="18862"/>
          <a:stretch/>
        </p:blipFill>
        <p:spPr>
          <a:xfrm>
            <a:off x="361506" y="212650"/>
            <a:ext cx="2105247" cy="53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25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E01DB-FB8F-4A05-BB92-FCFB4D9D6C6D}" type="datetimeFigureOut">
              <a:rPr lang="es-CO" smtClean="0"/>
              <a:t>21/04/2018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11427-3983-43A1-A790-66A19E287BD5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6 Rectángulo"/>
          <p:cNvSpPr/>
          <p:nvPr userDrawn="1"/>
        </p:nvSpPr>
        <p:spPr>
          <a:xfrm>
            <a:off x="0" y="0"/>
            <a:ext cx="9144000" cy="871870"/>
          </a:xfrm>
          <a:prstGeom prst="rect">
            <a:avLst/>
          </a:prstGeom>
          <a:solidFill>
            <a:srgbClr val="8D191D"/>
          </a:solidFill>
          <a:ln>
            <a:solidFill>
              <a:srgbClr val="8D191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4" t="23573" r="4907" b="18862"/>
          <a:stretch/>
        </p:blipFill>
        <p:spPr>
          <a:xfrm>
            <a:off x="361506" y="212650"/>
            <a:ext cx="2105247" cy="531628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439" y="4481643"/>
            <a:ext cx="1376553" cy="4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73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/>
        </p:nvGrpSpPr>
        <p:grpSpPr>
          <a:xfrm>
            <a:off x="31267" y="25181"/>
            <a:ext cx="9144000" cy="5164038"/>
            <a:chOff x="0" y="-20538"/>
            <a:chExt cx="9144000" cy="5164038"/>
          </a:xfrm>
        </p:grpSpPr>
        <p:sp>
          <p:nvSpPr>
            <p:cNvPr id="6" name="5 Rectángulo"/>
            <p:cNvSpPr/>
            <p:nvPr/>
          </p:nvSpPr>
          <p:spPr>
            <a:xfrm>
              <a:off x="0" y="-20538"/>
              <a:ext cx="9144000" cy="5164038"/>
            </a:xfrm>
            <a:prstGeom prst="rect">
              <a:avLst/>
            </a:prstGeom>
            <a:solidFill>
              <a:srgbClr val="8D191D"/>
            </a:solidFill>
            <a:ln>
              <a:solidFill>
                <a:srgbClr val="AD142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pic>
          <p:nvPicPr>
            <p:cNvPr id="7" name="6 Imagen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34" t="23573" r="4907" b="18862"/>
            <a:stretch/>
          </p:blipFill>
          <p:spPr>
            <a:xfrm>
              <a:off x="297709" y="318976"/>
              <a:ext cx="1573623" cy="446568"/>
            </a:xfrm>
            <a:prstGeom prst="rect">
              <a:avLst/>
            </a:prstGeom>
          </p:spPr>
        </p:pic>
        <p:sp>
          <p:nvSpPr>
            <p:cNvPr id="12" name="11 CuadroTexto"/>
            <p:cNvSpPr txBox="1"/>
            <p:nvPr/>
          </p:nvSpPr>
          <p:spPr>
            <a:xfrm>
              <a:off x="309129" y="4566921"/>
              <a:ext cx="13740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100" b="1" dirty="0">
                  <a:solidFill>
                    <a:srgbClr val="D8CEA3"/>
                  </a:solidFill>
                  <a:latin typeface="Arial" pitchFamily="34" charset="0"/>
                  <a:cs typeface="Arial" pitchFamily="34" charset="0"/>
                </a:rPr>
                <a:t>www.usco.edu.co</a:t>
              </a: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413116" y="4790511"/>
              <a:ext cx="116249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700" b="1" dirty="0">
                  <a:solidFill>
                    <a:srgbClr val="D8CEA3"/>
                  </a:solidFill>
                  <a:latin typeface="Arial" pitchFamily="34" charset="0"/>
                  <a:cs typeface="Arial" pitchFamily="34" charset="0"/>
                </a:rPr>
                <a:t>Vigilada MinEducación</a:t>
              </a:r>
            </a:p>
          </p:txBody>
        </p:sp>
      </p:grpSp>
      <p:sp>
        <p:nvSpPr>
          <p:cNvPr id="9" name="CuadroTexto 8"/>
          <p:cNvSpPr txBox="1"/>
          <p:nvPr/>
        </p:nvSpPr>
        <p:spPr>
          <a:xfrm>
            <a:off x="539552" y="1118126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chemeClr val="bg1"/>
                </a:solidFill>
              </a:rPr>
              <a:t>Índice de Contribución de las Bibliotecas Públicas de Neiva al Desarrollo de Comunidades 2016-2017</a:t>
            </a:r>
          </a:p>
          <a:p>
            <a:endParaRPr lang="es-CO" dirty="0"/>
          </a:p>
        </p:txBody>
      </p:sp>
      <p:sp>
        <p:nvSpPr>
          <p:cNvPr id="20" name="CuadroTexto 19"/>
          <p:cNvSpPr txBox="1"/>
          <p:nvPr/>
        </p:nvSpPr>
        <p:spPr>
          <a:xfrm>
            <a:off x="2627784" y="2707249"/>
            <a:ext cx="4788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/>
                </a:solidFill>
              </a:rPr>
              <a:t>Jefferson Manrique Domínguez</a:t>
            </a:r>
          </a:p>
          <a:p>
            <a:r>
              <a:rPr lang="es-CO" dirty="0">
                <a:solidFill>
                  <a:schemeClr val="bg1"/>
                </a:solidFill>
              </a:rPr>
              <a:t>Juan Pablo Rebolledo Gómez</a:t>
            </a:r>
          </a:p>
          <a:p>
            <a:r>
              <a:rPr lang="es-CO" dirty="0">
                <a:solidFill>
                  <a:schemeClr val="bg1"/>
                </a:solidFill>
              </a:rPr>
              <a:t>Keyla Nataly Solano Cruz</a:t>
            </a:r>
          </a:p>
          <a:p>
            <a:endParaRPr lang="es-CO" dirty="0">
              <a:solidFill>
                <a:schemeClr val="bg1"/>
              </a:solidFill>
            </a:endParaRPr>
          </a:p>
          <a:p>
            <a:r>
              <a:rPr lang="es-CO" dirty="0">
                <a:solidFill>
                  <a:schemeClr val="bg1"/>
                </a:solidFill>
              </a:rPr>
              <a:t>Asesor</a:t>
            </a:r>
          </a:p>
          <a:p>
            <a:r>
              <a:rPr lang="es-CO" dirty="0" err="1">
                <a:solidFill>
                  <a:schemeClr val="bg1"/>
                </a:solidFill>
              </a:rPr>
              <a:t>Betuel</a:t>
            </a:r>
            <a:r>
              <a:rPr lang="es-CO" dirty="0">
                <a:solidFill>
                  <a:schemeClr val="bg1"/>
                </a:solidFill>
              </a:rPr>
              <a:t> Bonilla Rojas</a:t>
            </a:r>
          </a:p>
        </p:txBody>
      </p:sp>
    </p:spTree>
    <p:extLst>
      <p:ext uri="{BB962C8B-B14F-4D97-AF65-F5344CB8AC3E}">
        <p14:creationId xmlns:p14="http://schemas.microsoft.com/office/powerpoint/2010/main" val="154460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solidFill>
                  <a:schemeClr val="bg1"/>
                </a:solidFill>
              </a:rPr>
              <a:t>Resultados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827122"/>
              </p:ext>
            </p:extLst>
          </p:nvPr>
        </p:nvGraphicFramePr>
        <p:xfrm>
          <a:off x="539552" y="987575"/>
          <a:ext cx="8280919" cy="3456384"/>
        </p:xfrm>
        <a:graphic>
          <a:graphicData uri="http://schemas.openxmlformats.org/drawingml/2006/table">
            <a:tbl>
              <a:tblPr/>
              <a:tblGrid>
                <a:gridCol w="2295645">
                  <a:extLst>
                    <a:ext uri="{9D8B030D-6E8A-4147-A177-3AD203B41FA5}">
                      <a16:colId xmlns:a16="http://schemas.microsoft.com/office/drawing/2014/main" xmlns="" val="2403833143"/>
                    </a:ext>
                  </a:extLst>
                </a:gridCol>
                <a:gridCol w="1328718">
                  <a:extLst>
                    <a:ext uri="{9D8B030D-6E8A-4147-A177-3AD203B41FA5}">
                      <a16:colId xmlns:a16="http://schemas.microsoft.com/office/drawing/2014/main" xmlns="" val="3676958905"/>
                    </a:ext>
                  </a:extLst>
                </a:gridCol>
                <a:gridCol w="1550305">
                  <a:extLst>
                    <a:ext uri="{9D8B030D-6E8A-4147-A177-3AD203B41FA5}">
                      <a16:colId xmlns:a16="http://schemas.microsoft.com/office/drawing/2014/main" xmlns="" val="3299849628"/>
                    </a:ext>
                  </a:extLst>
                </a:gridCol>
                <a:gridCol w="1046697">
                  <a:extLst>
                    <a:ext uri="{9D8B030D-6E8A-4147-A177-3AD203B41FA5}">
                      <a16:colId xmlns:a16="http://schemas.microsoft.com/office/drawing/2014/main" xmlns="" val="1040203826"/>
                    </a:ext>
                  </a:extLst>
                </a:gridCol>
                <a:gridCol w="2059554">
                  <a:extLst>
                    <a:ext uri="{9D8B030D-6E8A-4147-A177-3AD203B41FA5}">
                      <a16:colId xmlns:a16="http://schemas.microsoft.com/office/drawing/2014/main" xmlns="" val="856376257"/>
                    </a:ext>
                  </a:extLst>
                </a:gridCol>
              </a:tblGrid>
              <a:tr h="576064">
                <a:tc gridSpan="5">
                  <a:txBody>
                    <a:bodyPr/>
                    <a:lstStyle/>
                    <a:p>
                      <a:pPr marL="6858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Tabla 2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O" sz="12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Información básica de las B. P. de Neiva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077856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Bibliotecas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Dependiente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Ubicación Independiente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Año de creación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Fuente de financiación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087245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P. Departamental Olegario Rivera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1945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Pública-Departamental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9973428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P. Municipal Huellas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1971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Pública-Municipal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621117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Fundación Lolita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Privada-donaciones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212673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Agencia del Banrep.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Mixta: público-privada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1664323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P. Comfamiliar Norte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Privada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15722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P. Comfamiliar Sur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Privada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655625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Popular Pacho Vacca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Privada-donaciones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96525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1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70063" y="118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616075" y="1128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616075" y="11789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708388"/>
              </p:ext>
            </p:extLst>
          </p:nvPr>
        </p:nvGraphicFramePr>
        <p:xfrm>
          <a:off x="467544" y="771550"/>
          <a:ext cx="7920882" cy="404827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264502">
                  <a:extLst>
                    <a:ext uri="{9D8B030D-6E8A-4147-A177-3AD203B41FA5}">
                      <a16:colId xmlns:a16="http://schemas.microsoft.com/office/drawing/2014/main" xmlns="" val="772204506"/>
                    </a:ext>
                  </a:extLst>
                </a:gridCol>
                <a:gridCol w="778433">
                  <a:extLst>
                    <a:ext uri="{9D8B030D-6E8A-4147-A177-3AD203B41FA5}">
                      <a16:colId xmlns:a16="http://schemas.microsoft.com/office/drawing/2014/main" xmlns="" val="1715294806"/>
                    </a:ext>
                  </a:extLst>
                </a:gridCol>
                <a:gridCol w="846411">
                  <a:extLst>
                    <a:ext uri="{9D8B030D-6E8A-4147-A177-3AD203B41FA5}">
                      <a16:colId xmlns:a16="http://schemas.microsoft.com/office/drawing/2014/main" xmlns="" val="2051210022"/>
                    </a:ext>
                  </a:extLst>
                </a:gridCol>
                <a:gridCol w="953489">
                  <a:extLst>
                    <a:ext uri="{9D8B030D-6E8A-4147-A177-3AD203B41FA5}">
                      <a16:colId xmlns:a16="http://schemas.microsoft.com/office/drawing/2014/main" xmlns="" val="665572348"/>
                    </a:ext>
                  </a:extLst>
                </a:gridCol>
                <a:gridCol w="952287">
                  <a:extLst>
                    <a:ext uri="{9D8B030D-6E8A-4147-A177-3AD203B41FA5}">
                      <a16:colId xmlns:a16="http://schemas.microsoft.com/office/drawing/2014/main" xmlns="" val="3433757116"/>
                    </a:ext>
                  </a:extLst>
                </a:gridCol>
                <a:gridCol w="1041920">
                  <a:extLst>
                    <a:ext uri="{9D8B030D-6E8A-4147-A177-3AD203B41FA5}">
                      <a16:colId xmlns:a16="http://schemas.microsoft.com/office/drawing/2014/main" xmlns="" val="1125103093"/>
                    </a:ext>
                  </a:extLst>
                </a:gridCol>
                <a:gridCol w="1041920"/>
                <a:gridCol w="1041920"/>
              </a:tblGrid>
              <a:tr h="592546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Tabla 9</a:t>
                      </a:r>
                      <a:endParaRPr lang="es-CO" sz="11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Servicios B. P. Neiva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extLst>
                  <a:ext uri="{0D108BD9-81ED-4DB2-BD59-A6C34878D82A}">
                    <a16:rowId xmlns:a16="http://schemas.microsoft.com/office/drawing/2014/main" xmlns="" val="1322873649"/>
                  </a:ext>
                </a:extLst>
              </a:tr>
              <a:tr h="296273">
                <a:tc grid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Servicios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extLst>
                  <a:ext uri="{0D108BD9-81ED-4DB2-BD59-A6C34878D82A}">
                    <a16:rowId xmlns:a16="http://schemas.microsoft.com/office/drawing/2014/main" xmlns="" val="1880572983"/>
                  </a:ext>
                </a:extLst>
              </a:tr>
              <a:tr h="81052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Biblioteca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effectLst/>
                        </a:rPr>
                        <a:t>Pacho</a:t>
                      </a:r>
                      <a:r>
                        <a:rPr lang="es-CO" sz="1200" baseline="0" dirty="0" smtClean="0">
                          <a:effectLst/>
                        </a:rPr>
                        <a:t> </a:t>
                      </a:r>
                      <a:r>
                        <a:rPr lang="es-CO" sz="1200" baseline="0" dirty="0" err="1" smtClean="0">
                          <a:effectLst/>
                        </a:rPr>
                        <a:t>Vacca</a:t>
                      </a:r>
                      <a:endParaRPr lang="es-CO" sz="1200" baseline="0" dirty="0" smtClean="0">
                        <a:effectLst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smtClean="0">
                          <a:effectLst/>
                        </a:rPr>
                        <a:t>Fundación Lolita</a:t>
                      </a:r>
                      <a:endParaRPr lang="es-CO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smtClean="0">
                          <a:effectLst/>
                        </a:rPr>
                        <a:t>Huellas</a:t>
                      </a:r>
                      <a:endParaRPr lang="es-CO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CO" sz="1200" dirty="0" smtClean="0">
                        <a:effectLst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err="1" smtClean="0">
                          <a:effectLst/>
                        </a:rPr>
                        <a:t>Comfamiliar</a:t>
                      </a:r>
                      <a:r>
                        <a:rPr lang="es-CO" sz="1200" dirty="0" smtClean="0">
                          <a:effectLst/>
                        </a:rPr>
                        <a:t> UIS San Jorge</a:t>
                      </a:r>
                      <a:endParaRPr lang="es-CO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CO" sz="1200" dirty="0" smtClean="0">
                        <a:effectLst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err="1" smtClean="0">
                          <a:effectLst/>
                        </a:rPr>
                        <a:t>Comfamiliar</a:t>
                      </a:r>
                      <a:r>
                        <a:rPr lang="es-CO" sz="1200" dirty="0" smtClean="0">
                          <a:effectLst/>
                        </a:rPr>
                        <a:t> UIS Norte</a:t>
                      </a:r>
                      <a:endParaRPr lang="es-CO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 smtClean="0">
                          <a:effectLst/>
                        </a:rPr>
                        <a:t>Departamental Olegario Rivera </a:t>
                      </a:r>
                      <a:endParaRPr lang="es-CO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 smtClean="0">
                          <a:effectLst/>
                        </a:rPr>
                        <a:t>Agencia Cultural del </a:t>
                      </a:r>
                      <a:r>
                        <a:rPr lang="es-CO" sz="1100" dirty="0" err="1" smtClean="0">
                          <a:effectLst/>
                        </a:rPr>
                        <a:t>Banrep</a:t>
                      </a:r>
                      <a:r>
                        <a:rPr lang="es-CO" sz="1100" dirty="0" smtClean="0">
                          <a:effectLst/>
                        </a:rPr>
                        <a:t>.</a:t>
                      </a:r>
                      <a:endParaRPr lang="es-CO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extLst>
                  <a:ext uri="{0D108BD9-81ED-4DB2-BD59-A6C34878D82A}">
                    <a16:rowId xmlns:a16="http://schemas.microsoft.com/office/drawing/2014/main" xmlns="" val="168406481"/>
                  </a:ext>
                </a:extLst>
              </a:tr>
              <a:tr h="5551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 smtClean="0">
                          <a:effectLst/>
                        </a:rPr>
                        <a:t>Promoción de lectura</a:t>
                      </a:r>
                      <a:endParaRPr lang="es-CO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x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  <a:r>
                        <a:rPr lang="es-CO" sz="1200" dirty="0" smtClean="0">
                          <a:effectLst/>
                        </a:rPr>
                        <a:t>x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  <a:r>
                        <a:rPr lang="es-CO" sz="1200" dirty="0" smtClean="0">
                          <a:effectLst/>
                        </a:rPr>
                        <a:t>x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x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X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extLst>
                  <a:ext uri="{0D108BD9-81ED-4DB2-BD59-A6C34878D82A}">
                    <a16:rowId xmlns:a16="http://schemas.microsoft.com/office/drawing/2014/main" xmlns="" val="2438487253"/>
                  </a:ext>
                </a:extLst>
              </a:tr>
              <a:tr h="3674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 smtClean="0">
                          <a:effectLst/>
                        </a:rPr>
                        <a:t>Préstamo externo</a:t>
                      </a:r>
                      <a:endParaRPr lang="es-CO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X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extLst>
                  <a:ext uri="{0D108BD9-81ED-4DB2-BD59-A6C34878D82A}">
                    <a16:rowId xmlns:a16="http://schemas.microsoft.com/office/drawing/2014/main" xmlns="" val="3404995402"/>
                  </a:ext>
                </a:extLst>
              </a:tr>
              <a:tr h="60572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effectLst/>
                        </a:rPr>
                        <a:t>Escuelas de formación (procesos)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  <a:r>
                        <a:rPr lang="es-CO" sz="1200" dirty="0" smtClean="0">
                          <a:effectLst/>
                        </a:rPr>
                        <a:t>x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X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extLst>
                  <a:ext uri="{0D108BD9-81ED-4DB2-BD59-A6C34878D82A}">
                    <a16:rowId xmlns:a16="http://schemas.microsoft.com/office/drawing/2014/main" xmlns="" val="1191152571"/>
                  </a:ext>
                </a:extLst>
              </a:tr>
              <a:tr h="418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dirty="0" smtClean="0">
                          <a:effectLst/>
                        </a:rPr>
                        <a:t>Oferta cultural</a:t>
                      </a:r>
                      <a:endParaRPr lang="es-CO" sz="1050" dirty="0" smtClean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  <a:r>
                        <a:rPr lang="es-CO" sz="1200" dirty="0" smtClean="0">
                          <a:effectLst/>
                        </a:rPr>
                        <a:t>x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x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X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extLst>
                  <a:ext uri="{0D108BD9-81ED-4DB2-BD59-A6C34878D82A}">
                    <a16:rowId xmlns:a16="http://schemas.microsoft.com/office/drawing/2014/main" xmlns="" val="1827299747"/>
                  </a:ext>
                </a:extLst>
              </a:tr>
              <a:tr h="40182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effectLst/>
                        </a:rPr>
                        <a:t>Inclusión digital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x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 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x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X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07" marR="65807" marT="0" marB="0"/>
                </a:tc>
                <a:extLst>
                  <a:ext uri="{0D108BD9-81ED-4DB2-BD59-A6C34878D82A}">
                    <a16:rowId xmlns:a16="http://schemas.microsoft.com/office/drawing/2014/main" xmlns="" val="343329254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16075" y="1128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9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37579"/>
          </a:xfrm>
        </p:spPr>
        <p:txBody>
          <a:bodyPr>
            <a:normAutofit fontScale="90000"/>
          </a:bodyPr>
          <a:lstStyle/>
          <a:p>
            <a:endParaRPr lang="es-CO" dirty="0"/>
          </a:p>
        </p:txBody>
      </p:sp>
      <p:pic>
        <p:nvPicPr>
          <p:cNvPr id="10" name="Marcador de contenido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987575"/>
            <a:ext cx="800323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0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1275606"/>
            <a:ext cx="7848872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87574"/>
            <a:ext cx="8229599" cy="345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6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909035"/>
              </p:ext>
            </p:extLst>
          </p:nvPr>
        </p:nvGraphicFramePr>
        <p:xfrm>
          <a:off x="7335" y="771550"/>
          <a:ext cx="4348641" cy="4386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2868">
                  <a:extLst>
                    <a:ext uri="{9D8B030D-6E8A-4147-A177-3AD203B41FA5}">
                      <a16:colId xmlns:a16="http://schemas.microsoft.com/office/drawing/2014/main" xmlns="" val="67780949"/>
                    </a:ext>
                  </a:extLst>
                </a:gridCol>
                <a:gridCol w="1345773">
                  <a:extLst>
                    <a:ext uri="{9D8B030D-6E8A-4147-A177-3AD203B41FA5}">
                      <a16:colId xmlns:a16="http://schemas.microsoft.com/office/drawing/2014/main" xmlns="" val="2512636635"/>
                    </a:ext>
                  </a:extLst>
                </a:gridCol>
              </a:tblGrid>
              <a:tr h="671797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Tabla 59</a:t>
                      </a:r>
                      <a:endParaRPr lang="es-CO" sz="10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Índice de Desarrollo Social, Comunitario y Territorial</a:t>
                      </a:r>
                      <a:endParaRPr lang="es-CO" sz="1000" dirty="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713951"/>
                  </a:ext>
                </a:extLst>
              </a:tr>
              <a:tr h="44786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solidFill>
                            <a:schemeClr val="bg1"/>
                          </a:solidFill>
                          <a:effectLst/>
                        </a:rPr>
                        <a:t>No Usuarios</a:t>
                      </a:r>
                      <a:endParaRPr lang="es-CO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2843463"/>
                  </a:ext>
                </a:extLst>
              </a:tr>
              <a:tr h="22393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4. Percepción de actividades culturales de la B. P.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0,39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extLst>
                  <a:ext uri="{0D108BD9-81ED-4DB2-BD59-A6C34878D82A}">
                    <a16:rowId xmlns:a16="http://schemas.microsoft.com/office/drawing/2014/main" xmlns="" val="1383889120"/>
                  </a:ext>
                </a:extLst>
              </a:tr>
              <a:tr h="22393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5. Percepción de contribución cultural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0,67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extLst>
                  <a:ext uri="{0D108BD9-81ED-4DB2-BD59-A6C34878D82A}">
                    <a16:rowId xmlns:a16="http://schemas.microsoft.com/office/drawing/2014/main" xmlns="" val="1454987597"/>
                  </a:ext>
                </a:extLst>
              </a:tr>
              <a:tr h="22393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6. Percepción contribución desarrollo cultural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0,4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extLst>
                  <a:ext uri="{0D108BD9-81ED-4DB2-BD59-A6C34878D82A}">
                    <a16:rowId xmlns:a16="http://schemas.microsoft.com/office/drawing/2014/main" xmlns="" val="484280608"/>
                  </a:ext>
                </a:extLst>
              </a:tr>
              <a:tr h="22393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7. Temas de interés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0,35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extLst>
                  <a:ext uri="{0D108BD9-81ED-4DB2-BD59-A6C34878D82A}">
                    <a16:rowId xmlns:a16="http://schemas.microsoft.com/office/drawing/2014/main" xmlns="" val="3182233511"/>
                  </a:ext>
                </a:extLst>
              </a:tr>
              <a:tr h="22393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8. Percepción de desarrollo comunitario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0,24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extLst>
                  <a:ext uri="{0D108BD9-81ED-4DB2-BD59-A6C34878D82A}">
                    <a16:rowId xmlns:a16="http://schemas.microsoft.com/office/drawing/2014/main" xmlns="" val="218196271"/>
                  </a:ext>
                </a:extLst>
              </a:tr>
              <a:tr h="22393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10. Percepción de La B. P. le sirve a la comunidad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0,99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extLst>
                  <a:ext uri="{0D108BD9-81ED-4DB2-BD59-A6C34878D82A}">
                    <a16:rowId xmlns:a16="http://schemas.microsoft.com/office/drawing/2014/main" xmlns="" val="3335918523"/>
                  </a:ext>
                </a:extLst>
              </a:tr>
              <a:tr h="44786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Usuarios</a:t>
                      </a:r>
                      <a:endParaRPr lang="es-CO" sz="1200" dirty="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9490827"/>
                  </a:ext>
                </a:extLst>
              </a:tr>
              <a:tr h="22393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7. Comparte lo que aprende en la B. P. con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0,68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extLst>
                  <a:ext uri="{0D108BD9-81ED-4DB2-BD59-A6C34878D82A}">
                    <a16:rowId xmlns:a16="http://schemas.microsoft.com/office/drawing/2014/main" xmlns="" val="4137531316"/>
                  </a:ext>
                </a:extLst>
              </a:tr>
              <a:tr h="22393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8. Cantidad de amigos que son Usuarios de la B. P.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0,53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extLst>
                  <a:ext uri="{0D108BD9-81ED-4DB2-BD59-A6C34878D82A}">
                    <a16:rowId xmlns:a16="http://schemas.microsoft.com/office/drawing/2014/main" xmlns="" val="2011809180"/>
                  </a:ext>
                </a:extLst>
              </a:tr>
              <a:tr h="22393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9. Con quién conversa de los libros que lee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0,56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extLst>
                  <a:ext uri="{0D108BD9-81ED-4DB2-BD59-A6C34878D82A}">
                    <a16:rowId xmlns:a16="http://schemas.microsoft.com/office/drawing/2014/main" xmlns="" val="3217003700"/>
                  </a:ext>
                </a:extLst>
              </a:tr>
              <a:tr h="447867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10. A quién ha invitado y logrado que asista a la B. P. </a:t>
                      </a:r>
                      <a:endParaRPr lang="es-C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0,6</a:t>
                      </a:r>
                      <a:endParaRPr lang="es-CO" sz="100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  <a:endParaRPr lang="es-C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extLst>
                  <a:ext uri="{0D108BD9-81ED-4DB2-BD59-A6C34878D82A}">
                    <a16:rowId xmlns:a16="http://schemas.microsoft.com/office/drawing/2014/main" xmlns="" val="3025001790"/>
                  </a:ext>
                </a:extLst>
              </a:tr>
              <a:tr h="223934"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 b="1">
                          <a:effectLst/>
                        </a:rPr>
                        <a:t>Total</a:t>
                      </a:r>
                      <a:endParaRPr lang="es-CO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effectLst/>
                        </a:rPr>
                        <a:t>0,54</a:t>
                      </a:r>
                      <a:endParaRPr lang="es-CO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92" marR="63192" marT="0" marB="0"/>
                </a:tc>
                <a:extLst>
                  <a:ext uri="{0D108BD9-81ED-4DB2-BD59-A6C34878D82A}">
                    <a16:rowId xmlns:a16="http://schemas.microsoft.com/office/drawing/2014/main" xmlns="" val="2953896451"/>
                  </a:ext>
                </a:extLst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711597"/>
              </p:ext>
            </p:extLst>
          </p:nvPr>
        </p:nvGraphicFramePr>
        <p:xfrm>
          <a:off x="4427984" y="771550"/>
          <a:ext cx="4716016" cy="4371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8008">
                  <a:extLst>
                    <a:ext uri="{9D8B030D-6E8A-4147-A177-3AD203B41FA5}">
                      <a16:colId xmlns:a16="http://schemas.microsoft.com/office/drawing/2014/main" xmlns="" val="2050286924"/>
                    </a:ext>
                  </a:extLst>
                </a:gridCol>
                <a:gridCol w="2358008">
                  <a:extLst>
                    <a:ext uri="{9D8B030D-6E8A-4147-A177-3AD203B41FA5}">
                      <a16:colId xmlns:a16="http://schemas.microsoft.com/office/drawing/2014/main" xmlns="" val="1018442287"/>
                    </a:ext>
                  </a:extLst>
                </a:gridCol>
              </a:tblGrid>
              <a:tr h="582926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Tabla 60</a:t>
                      </a:r>
                      <a:endParaRPr lang="es-CO" sz="11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 Índice de Capital humano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9915439"/>
                  </a:ext>
                </a:extLst>
              </a:tr>
              <a:tr h="582926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Usuarios</a:t>
                      </a:r>
                      <a:endParaRPr lang="es-CO" sz="1400" dirty="0">
                        <a:effectLst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5080422"/>
                  </a:ext>
                </a:extLst>
              </a:tr>
              <a:tr h="58292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3. Días de lectura a la semana luego de asistir a la B. P.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0,53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95857612"/>
                  </a:ext>
                </a:extLst>
              </a:tr>
              <a:tr h="29146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1790700" algn="l"/>
                        </a:tabLst>
                      </a:pPr>
                      <a:r>
                        <a:rPr lang="es-CO" sz="1200" dirty="0">
                          <a:effectLst/>
                        </a:rPr>
                        <a:t>4. En la B. P. aprendió a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0,66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82054506"/>
                  </a:ext>
                </a:extLst>
              </a:tr>
              <a:tr h="8743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5. Intensidad de uso de internet a la semana después de asistir a la B. P.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0,59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45140177"/>
                  </a:ext>
                </a:extLst>
              </a:tr>
              <a:tr h="58292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6. Frecuencia y usos de internet en la B. P.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0,74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05303660"/>
                  </a:ext>
                </a:extLst>
              </a:tr>
              <a:tr h="58292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12. Beneficios adquiridos en la B. P. (Educación)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0,78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42313820"/>
                  </a:ext>
                </a:extLst>
              </a:tr>
              <a:tr h="29146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 b="1">
                          <a:effectLst/>
                        </a:rPr>
                        <a:t>Total</a:t>
                      </a:r>
                      <a:endParaRPr lang="es-CO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 b="1" dirty="0">
                          <a:effectLst/>
                        </a:rPr>
                        <a:t>0,66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98289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33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" y="-11289"/>
            <a:ext cx="138564" cy="365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19044" rIns="6858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900">
              <a:solidFill>
                <a:srgbClr val="1F4D78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altLang="es-CO" sz="1350">
              <a:latin typeface="Arial" panose="020B0604020202020204" pitchFamily="34" charset="0"/>
            </a:endParaRP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234265"/>
              </p:ext>
            </p:extLst>
          </p:nvPr>
        </p:nvGraphicFramePr>
        <p:xfrm>
          <a:off x="395536" y="843555"/>
          <a:ext cx="8424936" cy="4248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2429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Tabla 62. Índice de Capital Cultural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9083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Usuarios</a:t>
                      </a:r>
                      <a:endParaRPr lang="es-CO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42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1.Intereses después de asistir a la B.P.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0,41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42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2. Aumento de interés cultural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0,85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9083"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No Usuarios</a:t>
                      </a:r>
                      <a:endParaRPr lang="es-CO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 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908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4. Percepción de actividades culturales de la B.P.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0,39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42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5. Percepción de contribución cultural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0,67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5908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6. Percepción contribución desarrollo cultural</a:t>
                      </a:r>
                      <a:endParaRPr lang="es-C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0,4</a:t>
                      </a:r>
                      <a:endParaRPr lang="es-C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42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 b="1">
                          <a:effectLst/>
                        </a:rPr>
                        <a:t>Total</a:t>
                      </a:r>
                      <a:endParaRPr lang="es-CO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</a:rPr>
                        <a:t>0,54</a:t>
                      </a:r>
                      <a:endParaRPr lang="es-C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1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886700" cy="994172"/>
          </a:xfrm>
        </p:spPr>
        <p:txBody>
          <a:bodyPr>
            <a:normAutofit/>
          </a:bodyPr>
          <a:lstStyle/>
          <a:p>
            <a:r>
              <a:rPr lang="es-CO" sz="4000" dirty="0" smtClean="0">
                <a:solidFill>
                  <a:schemeClr val="bg1"/>
                </a:solidFill>
              </a:rPr>
              <a:t>Resultado </a:t>
            </a:r>
            <a:endParaRPr lang="es-CO" sz="4000" dirty="0">
              <a:solidFill>
                <a:schemeClr val="bg1"/>
              </a:solidFill>
            </a:endParaRPr>
          </a:p>
        </p:txBody>
      </p:sp>
      <p:sp>
        <p:nvSpPr>
          <p:cNvPr id="19" name="Marcador de contenido 18"/>
          <p:cNvSpPr>
            <a:spLocks noGrp="1"/>
          </p:cNvSpPr>
          <p:nvPr>
            <p:ph idx="1"/>
          </p:nvPr>
        </p:nvSpPr>
        <p:spPr>
          <a:xfrm>
            <a:off x="0" y="1003848"/>
            <a:ext cx="9612560" cy="3586922"/>
          </a:xfrm>
        </p:spPr>
        <p:txBody>
          <a:bodyPr/>
          <a:lstStyle/>
          <a:p>
            <a:pPr marL="0" indent="0" algn="ctr">
              <a:buNone/>
            </a:pPr>
            <a:r>
              <a:rPr lang="es-CO" sz="1500" dirty="0"/>
              <a:t>El valor mínimo y sin contribución es 0 y el valor total y perfecto de contribución es 1</a:t>
            </a:r>
          </a:p>
          <a:p>
            <a:endParaRPr lang="es-CO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546291"/>
              </p:ext>
            </p:extLst>
          </p:nvPr>
        </p:nvGraphicFramePr>
        <p:xfrm>
          <a:off x="1043608" y="1707654"/>
          <a:ext cx="6912768" cy="2713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090018784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3138218402"/>
                    </a:ext>
                  </a:extLst>
                </a:gridCol>
              </a:tblGrid>
              <a:tr h="26642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2600" dirty="0">
                          <a:effectLst/>
                        </a:rPr>
                        <a:t>Índice de Contribución de las Bibliotecas Públicas de Neiva al Desarrollo de Comunidades 2016-2017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4400" dirty="0">
                          <a:effectLst/>
                        </a:rPr>
                        <a:t> </a:t>
                      </a:r>
                      <a:endParaRPr lang="es-CO" sz="4000" dirty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CO" sz="4400" dirty="0">
                          <a:effectLst/>
                        </a:rPr>
                        <a:t>0,59</a:t>
                      </a:r>
                      <a:endParaRPr lang="es-CO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981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7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b="1" dirty="0">
                <a:solidFill>
                  <a:schemeClr val="bg1"/>
                </a:solidFill>
              </a:rPr>
              <a:t>Conclusiones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s-CO" sz="2800" dirty="0"/>
              <a:t>Los Usuarios que más hacen uso de las Bibliotecas, </a:t>
            </a:r>
            <a:r>
              <a:rPr lang="es-CO" sz="2800" dirty="0" smtClean="0"/>
              <a:t>son </a:t>
            </a:r>
            <a:r>
              <a:rPr lang="es-CO" sz="2800" dirty="0"/>
              <a:t>jóvenes entre 17 y 30 años, con excepción de la B. Huellas, su mayor afluencia es de personas de 36 años en adelante.</a:t>
            </a:r>
          </a:p>
          <a:p>
            <a:pPr lvl="0" algn="just"/>
            <a:r>
              <a:rPr lang="es-CO" sz="2800" dirty="0"/>
              <a:t>Los Usuarios encuestados son, en su mayoría, estudiantes, seguidos por personas desempleadas, a excepción de la B. Departamental y B. Huellas, con mayor afluencia de personas que trabajan.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7348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b="1" dirty="0"/>
              <a:t>Intereses</a:t>
            </a:r>
            <a:endParaRPr lang="es-CO" dirty="0"/>
          </a:p>
          <a:p>
            <a:r>
              <a:rPr lang="es-CO" b="1" dirty="0"/>
              <a:t>Aprendizaje</a:t>
            </a:r>
            <a:endParaRPr lang="es-CO" dirty="0"/>
          </a:p>
          <a:p>
            <a:r>
              <a:rPr lang="es-CO" b="1" dirty="0"/>
              <a:t>Internet</a:t>
            </a:r>
            <a:endParaRPr lang="es-CO" dirty="0"/>
          </a:p>
          <a:p>
            <a:r>
              <a:rPr lang="es-CO" b="1" dirty="0"/>
              <a:t>Personas con las que divulga lo que aprende en la Biblioteca</a:t>
            </a:r>
            <a:endParaRPr lang="es-CO" dirty="0"/>
          </a:p>
          <a:p>
            <a:r>
              <a:rPr lang="es-CO" b="1" dirty="0"/>
              <a:t>Propuestas</a:t>
            </a:r>
          </a:p>
        </p:txBody>
      </p:sp>
    </p:spTree>
    <p:extLst>
      <p:ext uri="{BB962C8B-B14F-4D97-AF65-F5344CB8AC3E}">
        <p14:creationId xmlns:p14="http://schemas.microsoft.com/office/powerpoint/2010/main" val="3825797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  <a:p>
            <a:pPr marL="0" indent="0" algn="ctr">
              <a:buNone/>
            </a:pPr>
            <a:r>
              <a:rPr lang="es-ES" sz="2400" dirty="0" smtClean="0"/>
              <a:t>Esta </a:t>
            </a:r>
            <a:r>
              <a:rPr lang="es-ES" sz="2400" dirty="0"/>
              <a:t>investigación se realizó como requisito para optar por el título de Licenciados en Lengua Castellana y fue asesorada por el magíster </a:t>
            </a:r>
            <a:r>
              <a:rPr lang="es-ES" sz="2400" dirty="0" err="1"/>
              <a:t>Betuel</a:t>
            </a:r>
            <a:r>
              <a:rPr lang="es-ES" sz="2400" dirty="0"/>
              <a:t> Bonilla </a:t>
            </a:r>
            <a:r>
              <a:rPr lang="es-ES" sz="2400" dirty="0" smtClean="0"/>
              <a:t>Rojas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89410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b="1" dirty="0"/>
              <a:t>Principales razones por las cuales no asisten</a:t>
            </a:r>
            <a:r>
              <a:rPr lang="es-CO" dirty="0"/>
              <a:t> </a:t>
            </a:r>
          </a:p>
          <a:p>
            <a:r>
              <a:rPr lang="es-CO" b="1" dirty="0"/>
              <a:t>Dificultades de las Bibliotecas </a:t>
            </a:r>
            <a:r>
              <a:rPr lang="es-CO" dirty="0"/>
              <a:t>excepto la B. del Banco de la República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53022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131590"/>
            <a:ext cx="9144000" cy="4011910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s-CO" sz="2400" b="1" dirty="0"/>
              <a:t>Crear un Plan estratégico de lectura, escritura y oralidades</a:t>
            </a:r>
            <a:r>
              <a:rPr lang="es-CO" sz="2400" dirty="0"/>
              <a:t>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s-CO" sz="2400" b="1" dirty="0"/>
              <a:t>Crear Red Municipal de Bibliotecas de Neiva</a:t>
            </a:r>
            <a:r>
              <a:rPr lang="es-CO" sz="2400" dirty="0"/>
              <a:t>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s-CO" sz="2400" b="1" dirty="0"/>
              <a:t>Articular los procesos pedagógicos de las I. E. </a:t>
            </a:r>
            <a:endParaRPr lang="es-CO" sz="24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s-CO" sz="2400" b="1" dirty="0"/>
              <a:t>Creación y puesta en marcha de escuelas de formación</a:t>
            </a:r>
            <a:endParaRPr lang="es-CO" sz="2400" dirty="0"/>
          </a:p>
          <a:p>
            <a:pPr marL="514350" lvl="0" indent="-514350" algn="just">
              <a:buFont typeface="+mj-lt"/>
              <a:buAutoNum type="arabicPeriod"/>
            </a:pPr>
            <a:r>
              <a:rPr lang="es-CO" sz="2400" b="1" dirty="0"/>
              <a:t>Visibilizar Bibliotecas</a:t>
            </a:r>
            <a:endParaRPr lang="es-CO" sz="2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411760" y="267494"/>
            <a:ext cx="662473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500" dirty="0">
                <a:solidFill>
                  <a:schemeClr val="bg1"/>
                </a:solidFill>
              </a:rPr>
              <a:t>Estrategias de mejoramiento para las Bibliotecas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86000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987574"/>
            <a:ext cx="8964488" cy="3939902"/>
          </a:xfrm>
        </p:spPr>
        <p:txBody>
          <a:bodyPr>
            <a:normAutofit/>
          </a:bodyPr>
          <a:lstStyle/>
          <a:p>
            <a:pPr marL="514350" lvl="0" indent="-514350" algn="just">
              <a:buAutoNum type="arabicPeriod" startAt="6"/>
            </a:pPr>
            <a:r>
              <a:rPr lang="es-CO" sz="2800" b="1" dirty="0"/>
              <a:t>Contratación de personal idóneo </a:t>
            </a:r>
          </a:p>
          <a:p>
            <a:pPr marL="514350" lvl="0" indent="-514350" algn="just">
              <a:buAutoNum type="arabicPeriod" startAt="7"/>
            </a:pPr>
            <a:r>
              <a:rPr lang="es-CO" sz="2800" b="1" dirty="0"/>
              <a:t>Personal de planta</a:t>
            </a:r>
          </a:p>
          <a:p>
            <a:pPr marL="514350" lvl="0" indent="-514350" algn="just">
              <a:buAutoNum type="arabicPeriod" startAt="8"/>
            </a:pPr>
            <a:r>
              <a:rPr lang="es-CO" sz="2800" b="1" dirty="0"/>
              <a:t>Capacitación</a:t>
            </a:r>
          </a:p>
          <a:p>
            <a:pPr marL="514350" lvl="0" indent="-514350" algn="just">
              <a:buAutoNum type="arabicPeriod" startAt="9"/>
            </a:pPr>
            <a:r>
              <a:rPr lang="es-CO" sz="2800" b="1" dirty="0"/>
              <a:t>Dotación y financiación Bibliotecas de los Parques Biblioteca</a:t>
            </a:r>
          </a:p>
          <a:p>
            <a:pPr marL="514350" lvl="0" indent="-514350" algn="just">
              <a:buAutoNum type="arabicPeriod" startAt="10"/>
            </a:pPr>
            <a:r>
              <a:rPr lang="es-CO" sz="2800" b="1" dirty="0"/>
              <a:t>Mayor inversión</a:t>
            </a:r>
          </a:p>
          <a:p>
            <a:pPr marL="514350" lvl="0" indent="-514350" algn="just">
              <a:buAutoNum type="arabicPeriod" startAt="10"/>
            </a:pPr>
            <a:r>
              <a:rPr lang="es-CO" sz="2800" b="1" dirty="0"/>
              <a:t>Extender el horario de atención al público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574389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200151"/>
            <a:ext cx="8435280" cy="3394472"/>
          </a:xfrm>
        </p:spPr>
        <p:txBody>
          <a:bodyPr>
            <a:normAutofit lnSpcReduction="10000"/>
          </a:bodyPr>
          <a:lstStyle/>
          <a:p>
            <a:pPr marL="514350" lvl="0" indent="-514350" algn="just">
              <a:buAutoNum type="arabicPeriod" startAt="11"/>
            </a:pPr>
            <a:r>
              <a:rPr lang="es-CO" b="1" dirty="0"/>
              <a:t>Sistema de registro </a:t>
            </a:r>
          </a:p>
          <a:p>
            <a:pPr marL="514350" lvl="0" indent="-514350" algn="just">
              <a:buAutoNum type="arabicPeriod" startAt="12"/>
            </a:pPr>
            <a:r>
              <a:rPr lang="es-CO" b="1" dirty="0"/>
              <a:t>Préstamo externo </a:t>
            </a:r>
          </a:p>
          <a:p>
            <a:pPr marL="514350" lvl="0" indent="-514350" algn="just">
              <a:buAutoNum type="arabicPeriod" startAt="12"/>
            </a:pPr>
            <a:r>
              <a:rPr lang="es-CO" b="1" dirty="0"/>
              <a:t>Extender préstamo externo</a:t>
            </a:r>
          </a:p>
          <a:p>
            <a:pPr marL="514350" lvl="0" indent="-514350" algn="just">
              <a:buAutoNum type="arabicPeriod" startAt="12"/>
            </a:pPr>
            <a:r>
              <a:rPr lang="es-CO" b="1" dirty="0"/>
              <a:t>Trabajo comunitario</a:t>
            </a:r>
            <a:r>
              <a:rPr lang="es-CO" dirty="0"/>
              <a:t> </a:t>
            </a:r>
          </a:p>
          <a:p>
            <a:pPr marL="0" indent="0" algn="just">
              <a:buNone/>
            </a:pPr>
            <a:r>
              <a:rPr lang="es-CO" b="1" dirty="0"/>
              <a:t>14.Adecuación Fundación Lolita</a:t>
            </a:r>
          </a:p>
          <a:p>
            <a:pPr marL="0" indent="0" algn="just">
              <a:buNone/>
            </a:pPr>
            <a:r>
              <a:rPr lang="es-CO" b="1" dirty="0"/>
              <a:t>15.Dotación B. Pacho </a:t>
            </a:r>
            <a:r>
              <a:rPr lang="es-CO" b="1" dirty="0" err="1"/>
              <a:t>Vacca</a:t>
            </a:r>
            <a:endParaRPr lang="es-CO" b="1" dirty="0"/>
          </a:p>
          <a:p>
            <a:pPr marL="0" indent="0" algn="just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58154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4172"/>
          </a:xfrm>
        </p:spPr>
        <p:txBody>
          <a:bodyPr/>
          <a:lstStyle/>
          <a:p>
            <a:r>
              <a:rPr lang="es-CO" dirty="0">
                <a:solidFill>
                  <a:schemeClr val="bg1"/>
                </a:solidFill>
              </a:rPr>
              <a:t>Referencias</a:t>
            </a:r>
            <a:r>
              <a:rPr lang="es-CO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753414"/>
            <a:ext cx="9144000" cy="43900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>
            <a:off x="0" y="919267"/>
            <a:ext cx="9144000" cy="3993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OCDE &amp; </a:t>
            </a:r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Eurostat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. (2005). Cáp.2 Teoría de la Innovación y la necesidad de su medición. </a:t>
            </a:r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Cáp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. 3 Definiciones básicas. Manual de Oslo. Tercera edición. Editorial </a:t>
            </a:r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Tragsa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. 118, 35-74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Echeverria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, J. (2008). El manual de Oslo y la innovación social. ARBOR Ciencia, pensamiento y cultura. 732, 109-118.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Sousa, B. (2014) Más allá del pensamiento abismal: de las líneas globales a una ecología de saberes. Epistemologías del Sur. Editorial </a:t>
            </a:r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Akal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. 535, 21-53.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Gorostiaga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, J &amp; Tello, C. (2011). Globalización y reforma educativa en América  Latina: un análisis intertextual. Revista brasilera de </a:t>
            </a:r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Educacao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, 16, 47.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Gobernación del Huila. (2013). Plan de desarrollo Huila competitivo. Recuperado de http://www.huila.gov.co/plan-de-desarrollo-huila-competitivo.html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ARSChile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. (2011). Modelo de Evaluación para Identificar el Aporte de las Bibliotecas Públicas en el Desarrollo de Comunidades </a:t>
            </a:r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Dibam-Cerlac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. Santiago, Chile: Lectura y manuales.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Camargo, L. (2015). Red Nacional de Bibliotecas. Bogotá, Colombia. Recuperado de  http://www.bibliotecanacional.gov.co/rnbp/noticias/biblioteca-publica-de-san-vicente-del-caguan-ganadora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350" dirty="0"/>
          </a:p>
        </p:txBody>
      </p:sp>
    </p:spTree>
    <p:extLst>
      <p:ext uri="{BB962C8B-B14F-4D97-AF65-F5344CB8AC3E}">
        <p14:creationId xmlns:p14="http://schemas.microsoft.com/office/powerpoint/2010/main" val="3901602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"/>
            <a:ext cx="7164288" cy="3795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/>
              <a:t>	</a:t>
            </a:r>
          </a:p>
        </p:txBody>
      </p:sp>
      <p:sp>
        <p:nvSpPr>
          <p:cNvPr id="4" name="Rectángulo 3"/>
          <p:cNvSpPr/>
          <p:nvPr/>
        </p:nvSpPr>
        <p:spPr>
          <a:xfrm>
            <a:off x="-10096" y="987574"/>
            <a:ext cx="9026133" cy="746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Polo, D. A. (2012). </a:t>
            </a:r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Slidshare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. Recuperado  de http://es.slideshare.net/1diegopolo2/diagnstico-contexto-social-de-neiva</a:t>
            </a:r>
          </a:p>
          <a:p>
            <a:pPr algn="just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La Nación. (2012). Suicidio ‘acorrala’ a mujeres y jóvenes de Neiva. Neiva: La nación. Recuperado de http://www.lanacion.com.co/index.php/dominical/item/180004-suicidio-acorrala-a-mujeres-y-jovenes-de-neiva)</a:t>
            </a:r>
          </a:p>
          <a:p>
            <a:pPr algn="just"/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Red de Bibliotecas. (2009). Huila competitivo. Recuperado de http://www.huila.gov.co/red-de-bibliotecas.html</a:t>
            </a:r>
          </a:p>
          <a:p>
            <a:pPr algn="just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Biblioteca Departamental Olegario Rivera. (2009). Huila competitivo. Recuperado de     http://www.huila.gov.co/red-de-bibliotecas/biblioteca-departamental.html</a:t>
            </a:r>
          </a:p>
          <a:p>
            <a:pPr algn="just"/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Lanzan modelo para identificar el aporte de bibliotecas públicas en el desarrollo de comunidades. (2012). Sistema Nacional de Bibliotecas. </a:t>
            </a:r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Dibam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: Chile Recuperado de http://www.bibliotecaspublicas.cl/624/w3-article-10806.html</a:t>
            </a:r>
          </a:p>
          <a:p>
            <a:pPr algn="just"/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McDermott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, C. (2010). Aproximación desde el desarrollo humano al impacto de las bibliotecas públicas en Colombia. Colombia: Universidad de los Andes-</a:t>
            </a:r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Fulbright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Gallego, l. (2011). Las bibliotecas públicas de Medellín como motor de cambio social y urbano de la ciudad. Textos Universitarios de </a:t>
            </a:r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Bibliotecomia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 i documentación, (27). Recuperado de http://bid.ub.edu/27/pena2.htm</a:t>
            </a:r>
          </a:p>
          <a:p>
            <a:pPr algn="just"/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Rodríguez, J. (2015). La biblioteca como escuela, la escuela como biblioteca .Educación Abierta. Recuperado de http://educacionabierta.org/la-biblioteca-como-escuela-la-escuela-como-bibloteca/</a:t>
            </a:r>
          </a:p>
          <a:p>
            <a:pPr algn="just"/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Lanzan modelo para identificar el aporte de bibliotecas públicas en el desarrollo de comunidades. (2012). Sistema Nacional de Bibliotecas. </a:t>
            </a:r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Dibam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: Chile Recuperado de http://www.bibliotecaspublicas.cl/624/w3-article-10806.html</a:t>
            </a:r>
          </a:p>
          <a:p>
            <a:r>
              <a:rPr lang="es-CO" sz="1100" dirty="0"/>
              <a:t>	</a:t>
            </a:r>
          </a:p>
          <a:p>
            <a:endParaRPr lang="es-CO" sz="1350" dirty="0"/>
          </a:p>
          <a:p>
            <a:endParaRPr lang="es-CO" sz="1350" dirty="0"/>
          </a:p>
          <a:p>
            <a:endParaRPr lang="es-CO" sz="1350" dirty="0"/>
          </a:p>
          <a:p>
            <a:endParaRPr lang="es-CO" sz="1350" dirty="0"/>
          </a:p>
          <a:p>
            <a:endParaRPr lang="es-CO" sz="1350" dirty="0"/>
          </a:p>
          <a:p>
            <a:endParaRPr lang="es-CO" sz="1350" dirty="0"/>
          </a:p>
          <a:p>
            <a:endParaRPr lang="es-CO" sz="1350" dirty="0"/>
          </a:p>
          <a:p>
            <a:endParaRPr lang="es-CO" sz="1350" dirty="0"/>
          </a:p>
          <a:p>
            <a:endParaRPr lang="es-CO" sz="1350" dirty="0"/>
          </a:p>
          <a:p>
            <a:endParaRPr lang="es-CO" sz="1350" dirty="0"/>
          </a:p>
          <a:p>
            <a:endParaRPr lang="es-CO" sz="1350" dirty="0"/>
          </a:p>
          <a:p>
            <a:endParaRPr lang="es-CO" sz="1350" dirty="0"/>
          </a:p>
          <a:p>
            <a:endParaRPr lang="es-CO" sz="1350" dirty="0"/>
          </a:p>
          <a:p>
            <a:endParaRPr lang="es-CO" sz="1350" dirty="0"/>
          </a:p>
          <a:p>
            <a:endParaRPr lang="es-CO" sz="1350" dirty="0"/>
          </a:p>
          <a:p>
            <a:endParaRPr lang="es-CO" sz="1350" dirty="0"/>
          </a:p>
        </p:txBody>
      </p:sp>
    </p:spTree>
    <p:extLst>
      <p:ext uri="{BB962C8B-B14F-4D97-AF65-F5344CB8AC3E}">
        <p14:creationId xmlns:p14="http://schemas.microsoft.com/office/powerpoint/2010/main" val="1356590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sp>
        <p:nvSpPr>
          <p:cNvPr id="6" name="CuadroTexto 5"/>
          <p:cNvSpPr txBox="1"/>
          <p:nvPr/>
        </p:nvSpPr>
        <p:spPr>
          <a:xfrm>
            <a:off x="251520" y="1059582"/>
            <a:ext cx="842493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El impacto de una biblioteca en el resguardo indígena Colimba (</a:t>
            </a:r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Guachucal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, Nariño). (2015). Red Nacional de Bibliotecas. Bogotá, Colombia. Recuperado de http://www.bibliotecanacional.gov.co/rnbp/noticias/el-impacto-de-una-biblioteca-en-resguardo-indigena</a:t>
            </a:r>
          </a:p>
          <a:p>
            <a:pPr algn="just"/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Banco de la República. (2013). Neiva Espacios. Recuperado de http://www.banrepcultural.org/neiva/espacios</a:t>
            </a:r>
          </a:p>
          <a:p>
            <a:pPr algn="just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Biblioteca Popular Pacho </a:t>
            </a:r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Vacca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. (15 de marzo de 2017). Todas las fotos. Recuperado de https://www.facebook.com/Bibliotecapachovacca/photos/a.1630394870573326.1073741828.1629391034007043/1873402766272534/?type=3&amp;theater</a:t>
            </a:r>
          </a:p>
          <a:p>
            <a:pPr algn="just"/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Biblioteca Popular Pacho </a:t>
            </a:r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Vacca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. (27 de octubre de 2016). Todas las fotos. Recuperado de https://www.facebook.com/Bibliotecapachovacca/photos/a.1787460678200077.1073741837.1629391034007043/1801100876836057/?type=3&amp;theater</a:t>
            </a:r>
          </a:p>
          <a:p>
            <a:pPr algn="just"/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Biblioteca Nacional. (21 de septiembre de 2016). Ocho instituciones colombianas entre las ganadoras de la convocatoria de </a:t>
            </a:r>
            <a:r>
              <a:rPr lang="es-CO" sz="1200" dirty="0" err="1">
                <a:latin typeface="Arial" panose="020B0604020202020204" pitchFamily="34" charset="0"/>
                <a:cs typeface="Arial" panose="020B0604020202020204" pitchFamily="34" charset="0"/>
              </a:rPr>
              <a:t>IberBibliotecas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. Recuperado de http://recursos.Bibliotecanacional.gov.co/rnbp/noticias/ocho-instituciones-colombianas-entre-las-ganadoras-de-la-convocatoria-de-iberBibliotecas</a:t>
            </a:r>
          </a:p>
          <a:p>
            <a:pPr algn="just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Diario del Huila. (25 de julio de 2014). Empezó la edificación del Parque Biblioteca Metropolitano. Recuperado de http://www.diariodelhuila.com/neiva/empezo-la-edificacion-del-parque-Biblioteca-metropolitano-cdgint20140724195600127</a:t>
            </a:r>
          </a:p>
          <a:p>
            <a:pPr algn="just"/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Fundación Lolita. (2015). Acta de constitución estatutos Cámara de Comercio. Asamblea de Neiva.</a:t>
            </a:r>
          </a:p>
          <a:p>
            <a:endParaRPr lang="es-CO" sz="1350" dirty="0"/>
          </a:p>
          <a:p>
            <a:endParaRPr lang="es-CO" sz="1350" dirty="0"/>
          </a:p>
        </p:txBody>
      </p:sp>
    </p:spTree>
    <p:extLst>
      <p:ext uri="{BB962C8B-B14F-4D97-AF65-F5344CB8AC3E}">
        <p14:creationId xmlns:p14="http://schemas.microsoft.com/office/powerpoint/2010/main" val="1228703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987574"/>
            <a:ext cx="9036496" cy="41559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1200" dirty="0"/>
              <a:t>La Nación. (30de julio de 2015). Parques Bibliotecas un espacio para el deporte y la educación en Neiva. Recuperado de http://www.lanacion.com.co/index.php/deportes/item/255948-parques-Bibliotecas-un-espacio-para-el-deporte-y-la-educacion-en-neiva</a:t>
            </a:r>
          </a:p>
          <a:p>
            <a:pPr marL="0" indent="0" algn="just">
              <a:buNone/>
            </a:pPr>
            <a:r>
              <a:rPr lang="es-CO" sz="1200" dirty="0"/>
              <a:t>Moreno, D. (14 de junio de 2014). Parque Biblioteca en la comuna 8. Diario del Huila. Recuperado de http://diariodelhuila.com/neiva/parque-Biblioteca-en-la-comuna-8-cdgint20140614103602170</a:t>
            </a:r>
          </a:p>
          <a:p>
            <a:pPr marL="0" indent="0" algn="just">
              <a:buNone/>
            </a:pPr>
            <a:r>
              <a:rPr lang="es-CO" sz="1200" dirty="0"/>
              <a:t>Perdomo, L. (28 de mayo de 2015). Parque Biblioteca de Alberto Galindo le cambió la cara a la Comuna 9 de Neiva. Diario del Huila. Recuperado de http://www.diariodelhuila.com/regional/parque-Biblioteca-de-alberto-galindo-le-cambio-la-cara-a-la-comuna-9-de-neiva-cdgint20150528074409131</a:t>
            </a:r>
          </a:p>
          <a:p>
            <a:pPr marL="0" indent="0" algn="just">
              <a:buNone/>
            </a:pPr>
            <a:r>
              <a:rPr lang="es-CO" sz="1200" dirty="0"/>
              <a:t>Polanco, D. (9 de octubre de 2014). Parque Biblioteca Peñón Redondo estará listo en octubre. Diario del Huila. Recuperado de http://www.diariodelhuila.com/neiva/parque-Biblioteca-penon-redondo-estara-listo-en-octubre-cdgint20140909181933177</a:t>
            </a:r>
          </a:p>
          <a:p>
            <a:pPr marL="0" indent="0" algn="just">
              <a:buNone/>
            </a:pPr>
            <a:r>
              <a:rPr lang="es-CO" sz="1200" dirty="0"/>
              <a:t>Unesco. (1994). Manifiesto de la UNESCO sobre la Biblioteca pública. Recuperado de: https://www.google.com/url?sa=t&amp;rct=j&amp;q=&amp;esrc=s&amp;source=web&amp;cd=2&amp;cad=rja&amp;uact=8&amp;ved=0ahUKEwiIoo-i4O3TAhUFf5AKHeWdBiUQFggsMAE&amp;url=http%3A%2F%2Funesdoc.unesco.org%2Fimages%2F0011%2F001121%2F112122so.pdf&amp;usg=AFQjCNGk0gtbPVCXilX_eAhjgigmVl_sag&amp;sig2=Xzwb3AQP1ItR1hg9V5jxpA</a:t>
            </a:r>
          </a:p>
          <a:p>
            <a:pPr marL="0" indent="0" algn="just">
              <a:buNone/>
            </a:pPr>
            <a:r>
              <a:rPr lang="es-CO" sz="1200" dirty="0"/>
              <a:t>Barona, F. y Cuéllar, E. (2014). Índice de impacto cultural Antecedentes, metodología y resultados. Bogotá, Colombia: Banco de la República. Recuperado de sispru.scrd.gov.co/</a:t>
            </a:r>
            <a:r>
              <a:rPr lang="es-CO" sz="1200" dirty="0" err="1"/>
              <a:t>siscred</a:t>
            </a:r>
            <a:r>
              <a:rPr lang="es-CO" sz="1200" dirty="0"/>
              <a:t>/</a:t>
            </a:r>
            <a:r>
              <a:rPr lang="es-CO" sz="1200" dirty="0" err="1"/>
              <a:t>sites</a:t>
            </a:r>
            <a:r>
              <a:rPr lang="es-CO" sz="1200" dirty="0"/>
              <a:t>/default/files/indices-impacto-cultural.pdf</a:t>
            </a:r>
          </a:p>
          <a:p>
            <a:pPr marL="0" indent="0" algn="just">
              <a:buNone/>
            </a:pPr>
            <a:r>
              <a:rPr lang="es-CO" sz="1200" dirty="0" err="1"/>
              <a:t>InSurGentes</a:t>
            </a:r>
            <a:r>
              <a:rPr lang="es-CO" sz="1200" dirty="0"/>
              <a:t>. (2017). Biblioteca Popular Pacho </a:t>
            </a:r>
            <a:r>
              <a:rPr lang="es-CO" sz="1200" dirty="0" err="1"/>
              <a:t>Vacca</a:t>
            </a:r>
            <a:r>
              <a:rPr lang="es-CO" sz="1200" dirty="0"/>
              <a:t> Una Iniciativa de las Mujeres de FADCO en la Comuna 8. Manuscrito sin publicar.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54409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CO" dirty="0"/>
              <a:t>Jaramillo, T., Cardona, G. (Ed) y Tobón, A. (Ed). (2016). Memorias Seminario abierto 2015 Una suma de voces y experiencias para la construcción de una política pública de lectura y escritura de Medellín. Medellín, Colombia: Alcaldía de Medellín. </a:t>
            </a:r>
          </a:p>
          <a:p>
            <a:r>
              <a:rPr lang="es-CO" dirty="0"/>
              <a:t>IFLA y Unesco. (2001). Directrices IFLA/UNESCO para el desarrollo del servicio de bibliotecas públicas. Recuperado de https://www.ifla.org/files/assets/hq/publications/archive/the-public-library-service/pg01-s.pdf </a:t>
            </a:r>
          </a:p>
          <a:p>
            <a:r>
              <a:rPr lang="es-CO" dirty="0" err="1"/>
              <a:t>Bornacelly</a:t>
            </a:r>
            <a:r>
              <a:rPr lang="es-CO" dirty="0"/>
              <a:t>, J., Quintero, N., Cuartas, D., Restrepo, M. y Gil, D. (2014). Política pública de biblioteca pública en Medellín: hacia la construcción de una guía de evaluación. </a:t>
            </a:r>
            <a:r>
              <a:rPr lang="es-CO" i="1" dirty="0"/>
              <a:t>Revista Interamericana de Bibliotecología, 37 </a:t>
            </a:r>
            <a:r>
              <a:rPr lang="es-CO" dirty="0"/>
              <a:t>(2). 151-170 </a:t>
            </a:r>
          </a:p>
          <a:p>
            <a:r>
              <a:rPr lang="es-CO" dirty="0"/>
              <a:t>Google </a:t>
            </a:r>
            <a:r>
              <a:rPr lang="es-CO" dirty="0" err="1"/>
              <a:t>Maps</a:t>
            </a:r>
            <a:r>
              <a:rPr lang="es-CO" dirty="0"/>
              <a:t>. (2017). Neiva. Recuperado de https://www.google.com/maps/place/Neiva,+Huila,+Colombia/@2.9376189,-24775.3074081,13z/data=!3m1!4b1!4m5!3m4!1s0x8e3b747c5a6b4009:0x69acf162bb25539a!8m2!3d2.9344837!4d-75.2809001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20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71800" y="267494"/>
            <a:ext cx="3600400" cy="576065"/>
          </a:xfrm>
        </p:spPr>
        <p:txBody>
          <a:bodyPr>
            <a:normAutofit fontScale="90000"/>
          </a:bodyPr>
          <a:lstStyle/>
          <a:p>
            <a:r>
              <a:rPr lang="es-CO" sz="4000" dirty="0">
                <a:solidFill>
                  <a:schemeClr val="bg1"/>
                </a:solidFill>
              </a:rPr>
              <a:t>Introducción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51520" y="1131590"/>
            <a:ext cx="871296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CO" sz="2000" b="1" dirty="0"/>
              <a:t>La libertad, la prosperidad y el desarrollo</a:t>
            </a:r>
            <a:r>
              <a:rPr lang="es-CO" sz="2000" dirty="0"/>
              <a:t> de la sociedad y de la persona son valores humanos fundamentales que sólo podrán alcanzarse si ciudadanos bien informados pueden ejercer sus derechos democráticos y desempeñar un papel activo dentro de la sociedad. La participación constructiva y la consolidación de la democracia dependen de una buena educación y de un acceso libre e ilimitado al conocimiento, el pensamiento, la cultura y la información.</a:t>
            </a:r>
          </a:p>
          <a:p>
            <a:pPr marL="0" indent="0" algn="just">
              <a:buNone/>
            </a:pPr>
            <a:r>
              <a:rPr lang="es-CO" sz="2000" dirty="0"/>
              <a:t>La Biblioteca pública, paso obligado del conocimiento, constituye un requisito básico de la educación permanente, las decisiones autónomas y el progreso cultural de la persona y los grupos sociales (Unesco, 1994).</a:t>
            </a:r>
          </a:p>
        </p:txBody>
      </p:sp>
    </p:spTree>
    <p:extLst>
      <p:ext uri="{BB962C8B-B14F-4D97-AF65-F5344CB8AC3E}">
        <p14:creationId xmlns:p14="http://schemas.microsoft.com/office/powerpoint/2010/main" val="4762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9872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buNone/>
            </a:pPr>
            <a:r>
              <a:rPr lang="es-CO" sz="6400" b="1" dirty="0"/>
              <a:t>1. Estado real de las Bibliotecas Púbicas de Neiva: </a:t>
            </a:r>
            <a:r>
              <a:rPr lang="es-CO" sz="6400" dirty="0"/>
              <a:t>se mostrará cómo están en cuanto a materiales, instalaciones, servicios, personal y algunos aspectos físicos</a:t>
            </a:r>
          </a:p>
          <a:p>
            <a:pPr marL="0" lvl="0" indent="0" algn="just">
              <a:buNone/>
            </a:pPr>
            <a:endParaRPr lang="es-CO" sz="6400" dirty="0"/>
          </a:p>
          <a:p>
            <a:pPr marL="0" lvl="0" indent="0" algn="just">
              <a:buNone/>
            </a:pPr>
            <a:endParaRPr lang="es-CO" sz="6400" dirty="0"/>
          </a:p>
          <a:p>
            <a:pPr marL="0" lvl="0" indent="0" algn="just">
              <a:buNone/>
            </a:pPr>
            <a:r>
              <a:rPr lang="es-CO" sz="6400" b="1" dirty="0"/>
              <a:t>2. Perspectivas Usuarios, No Usuarios y Encargados</a:t>
            </a:r>
            <a:r>
              <a:rPr lang="es-CO" sz="6400" dirty="0"/>
              <a:t>. </a:t>
            </a:r>
          </a:p>
          <a:p>
            <a:pPr algn="just"/>
            <a:r>
              <a:rPr lang="es-CO" sz="6400" b="1" dirty="0"/>
              <a:t>Consolidado de Usuarios, No Usuarios y Encargados</a:t>
            </a:r>
            <a:r>
              <a:rPr lang="es-CO" sz="6400" dirty="0"/>
              <a:t>, cada uno por separado, donde está la información obtenida haciendo relación entre Bibliotecas</a:t>
            </a:r>
          </a:p>
          <a:p>
            <a:pPr lvl="0" algn="just"/>
            <a:r>
              <a:rPr lang="es-CO" sz="6400" b="1" dirty="0"/>
              <a:t>Se elaboró el Índice de Contribución de las Bibliotecas Públicas al Desarrollo de Comunidades Neiva, 2016-2017, producto de los instrumentos aplicados. En este, se responde al objetivo de la presente investigación</a:t>
            </a:r>
          </a:p>
          <a:p>
            <a:pPr lvl="0" algn="just"/>
            <a:endParaRPr lang="es-CO" sz="6400" dirty="0"/>
          </a:p>
          <a:p>
            <a:pPr lvl="0" algn="just"/>
            <a:endParaRPr lang="es-CO" sz="6400" dirty="0"/>
          </a:p>
          <a:p>
            <a:pPr marL="0" lvl="0" indent="0" algn="just">
              <a:buNone/>
            </a:pPr>
            <a:r>
              <a:rPr lang="es-CO" sz="6400" b="1" dirty="0"/>
              <a:t>3</a:t>
            </a:r>
            <a:r>
              <a:rPr lang="es-CO" sz="6400" dirty="0"/>
              <a:t>. </a:t>
            </a:r>
            <a:r>
              <a:rPr lang="es-CO" sz="6400" b="1" dirty="0"/>
              <a:t>Estrategias de mejoramiento para las Bibliotecas:</a:t>
            </a:r>
            <a:r>
              <a:rPr lang="es-CO" sz="6400" dirty="0"/>
              <a:t> sugerencias a cada centro, en particular, y al conjunto de Bibliotecas, en general</a:t>
            </a:r>
          </a:p>
          <a:p>
            <a:endParaRPr lang="es-CO" dirty="0"/>
          </a:p>
        </p:txBody>
      </p:sp>
      <p:sp>
        <p:nvSpPr>
          <p:cNvPr id="2" name="CuadroTexto 1"/>
          <p:cNvSpPr txBox="1"/>
          <p:nvPr/>
        </p:nvSpPr>
        <p:spPr>
          <a:xfrm>
            <a:off x="2450318" y="267494"/>
            <a:ext cx="424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</a:rPr>
              <a:t>COMPOSICIÓN EL TRABAJO</a:t>
            </a:r>
            <a:endParaRPr lang="es-CO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7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71800" y="195486"/>
            <a:ext cx="5616624" cy="576065"/>
          </a:xfrm>
        </p:spPr>
        <p:txBody>
          <a:bodyPr>
            <a:normAutofit fontScale="90000"/>
          </a:bodyPr>
          <a:lstStyle/>
          <a:p>
            <a:r>
              <a:rPr lang="es-CO" sz="3600" dirty="0">
                <a:solidFill>
                  <a:schemeClr val="bg1"/>
                </a:solidFill>
              </a:rPr>
              <a:t>Planteamiento del Problema</a:t>
            </a:r>
            <a:r>
              <a:rPr lang="es-CO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51520" y="1131590"/>
            <a:ext cx="8496944" cy="3588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ES" sz="2000" i="1" dirty="0" smtClean="0"/>
              <a:t>“</a:t>
            </a:r>
            <a:r>
              <a:rPr lang="es-ES" sz="1600" i="1" dirty="0" smtClean="0"/>
              <a:t>En </a:t>
            </a:r>
            <a:r>
              <a:rPr lang="es-ES" sz="1600" i="1" dirty="0"/>
              <a:t>el contexto latinoamericano y colombiano, el tema de las políticas públicas es relativamente reciente (</a:t>
            </a:r>
            <a:r>
              <a:rPr lang="es-ES" sz="1600" i="1" dirty="0" err="1"/>
              <a:t>Roth</a:t>
            </a:r>
            <a:r>
              <a:rPr lang="es-ES" sz="1600" i="1" dirty="0"/>
              <a:t>, 2009) y aún más el de evaluación de </a:t>
            </a:r>
            <a:r>
              <a:rPr lang="es-ES" sz="1600" i="1" dirty="0" smtClean="0"/>
              <a:t>políticas” (</a:t>
            </a:r>
            <a:r>
              <a:rPr lang="es-CO" sz="1600" i="1" dirty="0" err="1" smtClean="0"/>
              <a:t>Bornacelly</a:t>
            </a:r>
            <a:r>
              <a:rPr lang="es-CO" sz="1600" i="1" dirty="0" smtClean="0"/>
              <a:t>, Quintero, Cuartas</a:t>
            </a:r>
            <a:r>
              <a:rPr lang="es-CO" sz="1600" i="1" dirty="0"/>
              <a:t>, </a:t>
            </a:r>
            <a:r>
              <a:rPr lang="es-CO" sz="1600" i="1" dirty="0" smtClean="0"/>
              <a:t>Restrepo</a:t>
            </a:r>
            <a:r>
              <a:rPr lang="es-CO" sz="1600" i="1" dirty="0"/>
              <a:t>, </a:t>
            </a:r>
            <a:r>
              <a:rPr lang="es-CO" sz="1600" i="1" dirty="0" smtClean="0"/>
              <a:t>y Gil,  2014 </a:t>
            </a:r>
            <a:r>
              <a:rPr lang="es-CO" sz="1600" i="1" dirty="0"/>
              <a:t>p</a:t>
            </a:r>
            <a:r>
              <a:rPr lang="es-CO" sz="1600" i="1" dirty="0" smtClean="0"/>
              <a:t>. 159)</a:t>
            </a:r>
          </a:p>
          <a:p>
            <a:pPr marL="0" indent="0" algn="just">
              <a:buNone/>
            </a:pPr>
            <a:endParaRPr lang="es-CO" sz="1600" dirty="0"/>
          </a:p>
          <a:p>
            <a:pPr marL="0" indent="0" algn="just">
              <a:buNone/>
            </a:pPr>
            <a:endParaRPr lang="es-CO" sz="1600" dirty="0"/>
          </a:p>
          <a:p>
            <a:pPr marL="0" indent="0" algn="just">
              <a:buNone/>
            </a:pPr>
            <a:r>
              <a:rPr lang="es-CO" sz="1900" dirty="0" smtClean="0"/>
              <a:t>En </a:t>
            </a:r>
            <a:r>
              <a:rPr lang="es-CO" sz="1900" dirty="0"/>
              <a:t>el pasado no se han llevado a cabo </a:t>
            </a:r>
            <a:r>
              <a:rPr lang="es-CO" sz="1900" dirty="0" smtClean="0"/>
              <a:t>mediciones</a:t>
            </a:r>
            <a:r>
              <a:rPr lang="es-CO" sz="1900" dirty="0" smtClean="0"/>
              <a:t> </a:t>
            </a:r>
            <a:r>
              <a:rPr lang="es-CO" sz="1900" dirty="0" smtClean="0"/>
              <a:t>de </a:t>
            </a:r>
            <a:r>
              <a:rPr lang="es-CO" sz="1900" dirty="0"/>
              <a:t>cómo están las Bibliotecas Públicas de Neiva, tanto </a:t>
            </a:r>
            <a:r>
              <a:rPr lang="es-CO" sz="1900" dirty="0" smtClean="0"/>
              <a:t>en programas</a:t>
            </a:r>
            <a:r>
              <a:rPr lang="es-CO" sz="1900" dirty="0"/>
              <a:t>, servicios, efectos, contribución, y cómo éstas han influido en el mejoramiento de las condiciones de vida de las personas. Si bien la Red Nacional de Bibliotecas Públicas y otras entidades hacen informes y mediciones de cómo van, estos no son tan específicos, ya que, la mayoría, se realizan a nivel nacional y en favor de un reconocimiento. </a:t>
            </a:r>
            <a:endParaRPr lang="es-CO" sz="1900" dirty="0" smtClean="0"/>
          </a:p>
        </p:txBody>
      </p:sp>
    </p:spTree>
    <p:extLst>
      <p:ext uri="{BB962C8B-B14F-4D97-AF65-F5344CB8AC3E}">
        <p14:creationId xmlns:p14="http://schemas.microsoft.com/office/powerpoint/2010/main" val="11984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4172"/>
          </a:xfrm>
        </p:spPr>
        <p:txBody>
          <a:bodyPr/>
          <a:lstStyle/>
          <a:p>
            <a:r>
              <a:rPr lang="es-CO" dirty="0">
                <a:solidFill>
                  <a:schemeClr val="bg1"/>
                </a:solidFill>
              </a:rPr>
              <a:t>Objetivos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778" y="699542"/>
            <a:ext cx="9144000" cy="3774281"/>
          </a:xfrm>
        </p:spPr>
        <p:txBody>
          <a:bodyPr>
            <a:normAutofit fontScale="55000" lnSpcReduction="20000"/>
          </a:bodyPr>
          <a:lstStyle/>
          <a:p>
            <a:endParaRPr lang="es-CO" dirty="0"/>
          </a:p>
          <a:p>
            <a:r>
              <a:rPr lang="es-CO" b="1" dirty="0"/>
              <a:t>General</a:t>
            </a:r>
          </a:p>
          <a:p>
            <a:endParaRPr lang="es-CO" dirty="0"/>
          </a:p>
          <a:p>
            <a:pPr marL="0" indent="0">
              <a:buNone/>
            </a:pPr>
            <a:r>
              <a:rPr lang="es-CO" dirty="0"/>
              <a:t>Identificar </a:t>
            </a:r>
            <a:r>
              <a:rPr lang="es-CO" dirty="0" smtClean="0"/>
              <a:t>el Índice de Contribución </a:t>
            </a:r>
            <a:r>
              <a:rPr lang="es-CO" dirty="0"/>
              <a:t>de las Bibliotecas Públicas de Neiva al Desarrollo de Comunidades 2016-2017</a:t>
            </a:r>
          </a:p>
          <a:p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r>
              <a:rPr lang="es-CO" b="1" dirty="0"/>
              <a:t>Específicos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O" dirty="0"/>
              <a:t>Diagnosticar el Estado real las Bibliotecas Públicas de Neiva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O" dirty="0"/>
              <a:t>Conocer las perspectivas de Usuarios, No Usuarios y Encargados de las Bibliotecas Públicas de Neiva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O" dirty="0"/>
              <a:t>Diseñar Estrategias de mejoramiento para las Bibliotecas Públicas de Neiva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253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4172"/>
          </a:xfrm>
        </p:spPr>
        <p:txBody>
          <a:bodyPr/>
          <a:lstStyle/>
          <a:p>
            <a:r>
              <a:rPr lang="es-CO" dirty="0">
                <a:solidFill>
                  <a:schemeClr val="bg1"/>
                </a:solidFill>
              </a:rPr>
              <a:t>Marco Teórico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369219"/>
            <a:ext cx="8568952" cy="3774281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CO" sz="2400" dirty="0"/>
              <a:t>Modelo para identificar el Índice de Aporte de las Bibliotecas Públicas al Desarrollo de Comunidades </a:t>
            </a:r>
            <a:r>
              <a:rPr lang="es-CO" sz="2400" dirty="0" err="1"/>
              <a:t>Dibam-Cerlac</a:t>
            </a:r>
            <a:r>
              <a:rPr lang="es-CO" sz="2400" dirty="0"/>
              <a:t>, elaborado por la consultora </a:t>
            </a:r>
            <a:r>
              <a:rPr lang="es-CO" sz="2400" dirty="0" err="1"/>
              <a:t>ARSChile</a:t>
            </a:r>
            <a:r>
              <a:rPr lang="es-CO" sz="2400" dirty="0"/>
              <a:t> Ltda. año 2011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2400" dirty="0"/>
              <a:t>Índice de Impacto Cultural, Fernando Barona y Edwin Cuéllar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2400" dirty="0"/>
              <a:t>Bibliotecas del Huila políticas de Usabilidad, Henry Rubiano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2400" dirty="0"/>
              <a:t>Manifiesto de la Biblioteca Pública, Unesco 1994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2400" dirty="0"/>
              <a:t>Ley general de Bibliotecas Públicas 1379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168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94172"/>
          </a:xfrm>
        </p:spPr>
        <p:txBody>
          <a:bodyPr/>
          <a:lstStyle/>
          <a:p>
            <a:r>
              <a:rPr lang="es-CO" dirty="0">
                <a:solidFill>
                  <a:schemeClr val="bg1"/>
                </a:solidFill>
              </a:rPr>
              <a:t>Metodología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" y="1203598"/>
            <a:ext cx="9143999" cy="393990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CO" sz="2000" dirty="0"/>
              <a:t>Visitas a las once Bibliotecas Públicas de la ciudad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2000" dirty="0"/>
              <a:t>Caracterizar las Bibliotecas Públicas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2000" dirty="0"/>
              <a:t>Diseño, aplicación y sistematización de </a:t>
            </a:r>
            <a:r>
              <a:rPr lang="es-CO" sz="2000" dirty="0" smtClean="0"/>
              <a:t>instrumentos de medición</a:t>
            </a:r>
            <a:endParaRPr lang="es-CO" sz="2000" dirty="0"/>
          </a:p>
          <a:p>
            <a:pPr marL="0" indent="0" algn="just">
              <a:buNone/>
            </a:pPr>
            <a:r>
              <a:rPr lang="es-CO" sz="2000" dirty="0"/>
              <a:t>	La muestra que se tomó fue de veinte (20) Usuarios, veinte (20) No 	Usuarios y el total de los Encargados, por cada biblioteca. Es decir, 	120 Usuarios, 100 No Usuarios y 37 Encargados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2000" dirty="0"/>
              <a:t>Construcción del ICBPNDC, evidenciando los resultados del estudio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2000" dirty="0"/>
              <a:t>Análisis de la información recolectada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sz="2000" dirty="0"/>
              <a:t>Elaboración de Estrategias de mejoramiento</a:t>
            </a:r>
          </a:p>
        </p:txBody>
      </p:sp>
    </p:spTree>
    <p:extLst>
      <p:ext uri="{BB962C8B-B14F-4D97-AF65-F5344CB8AC3E}">
        <p14:creationId xmlns:p14="http://schemas.microsoft.com/office/powerpoint/2010/main" val="63401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999021"/>
              </p:ext>
            </p:extLst>
          </p:nvPr>
        </p:nvGraphicFramePr>
        <p:xfrm>
          <a:off x="179512" y="715356"/>
          <a:ext cx="8712968" cy="441868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9854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CO" sz="1200" dirty="0" smtClean="0">
                          <a:effectLst/>
                        </a:rPr>
                        <a:t>           Tabla </a:t>
                      </a:r>
                      <a:r>
                        <a:rPr lang="es-CO" sz="1200" dirty="0">
                          <a:effectLst/>
                        </a:rPr>
                        <a:t>1. Índice de Contribución de las Bibliotecas Públicas de Neiva al Desarrollo de Comunidades</a:t>
                      </a:r>
                      <a:endParaRPr lang="es-CO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CO" sz="1200">
                          <a:effectLst/>
                        </a:rPr>
                        <a:t>Dimensión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CO" sz="1200" dirty="0">
                          <a:effectLst/>
                        </a:rPr>
                        <a:t>Variables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704">
                <a:tc rowSpan="6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Desarrollo Social, Comunitario y Territorial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Actividades culturales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7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Contribución cultural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7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Desarrollo social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297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Efectos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en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s-CO" sz="1200" dirty="0">
                          <a:effectLst/>
                        </a:rPr>
                        <a:t>aprendizaje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47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Nuevos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Usuarios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47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Difusión</a:t>
                      </a:r>
                      <a:r>
                        <a:rPr lang="en-US" sz="1200" dirty="0">
                          <a:effectLst/>
                        </a:rPr>
                        <a:t> del </a:t>
                      </a:r>
                      <a:r>
                        <a:rPr lang="en-US" sz="1200" dirty="0" err="1">
                          <a:effectLst/>
                        </a:rPr>
                        <a:t>aprendizaje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4704"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Capital Humano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Lectura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47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Internet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47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Beneficios adquiridos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4704">
                <a:tc rowSpan="5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Capital Cultural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Intereses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47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Aumento de interés cultural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47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Actividades culturales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47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Contribución cultural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47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Desarrollo</a:t>
                      </a:r>
                      <a:r>
                        <a:rPr lang="en-US" sz="1200" dirty="0">
                          <a:effectLst/>
                        </a:rPr>
                        <a:t> cultural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13" marR="49913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23728" y="105687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O" altLang="es-CO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7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2228</Words>
  <Application>Microsoft Office PowerPoint</Application>
  <PresentationFormat>Presentación en pantalla (16:9)</PresentationFormat>
  <Paragraphs>335</Paragraphs>
  <Slides>28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5" baseType="lpstr">
      <vt:lpstr>Arial</vt:lpstr>
      <vt:lpstr>Arial Black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Introducción</vt:lpstr>
      <vt:lpstr>Presentación de PowerPoint</vt:lpstr>
      <vt:lpstr>Planteamiento del Problema </vt:lpstr>
      <vt:lpstr>Objetivos</vt:lpstr>
      <vt:lpstr>Marco Teórico</vt:lpstr>
      <vt:lpstr>Metodología</vt:lpstr>
      <vt:lpstr>Presentación de PowerPoint</vt:lpstr>
      <vt:lpstr>Resultados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Resultado </vt:lpstr>
      <vt:lpstr>Conclusiones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Galindo</dc:creator>
  <cp:lastModifiedBy>PC</cp:lastModifiedBy>
  <cp:revision>92</cp:revision>
  <dcterms:created xsi:type="dcterms:W3CDTF">2016-12-14T19:56:11Z</dcterms:created>
  <dcterms:modified xsi:type="dcterms:W3CDTF">2018-04-22T02:40:58Z</dcterms:modified>
</cp:coreProperties>
</file>